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2" r:id="rId2"/>
  </p:sldMasterIdLst>
  <p:notesMasterIdLst>
    <p:notesMasterId r:id="rId26"/>
  </p:notesMasterIdLst>
  <p:handoutMasterIdLst>
    <p:handoutMasterId r:id="rId27"/>
  </p:handoutMasterIdLst>
  <p:sldIdLst>
    <p:sldId id="256" r:id="rId3"/>
    <p:sldId id="271" r:id="rId4"/>
    <p:sldId id="272" r:id="rId5"/>
    <p:sldId id="284" r:id="rId6"/>
    <p:sldId id="290" r:id="rId7"/>
    <p:sldId id="288" r:id="rId8"/>
    <p:sldId id="289" r:id="rId9"/>
    <p:sldId id="291" r:id="rId10"/>
    <p:sldId id="273" r:id="rId11"/>
    <p:sldId id="279" r:id="rId12"/>
    <p:sldId id="300" r:id="rId13"/>
    <p:sldId id="292" r:id="rId14"/>
    <p:sldId id="274" r:id="rId15"/>
    <p:sldId id="302" r:id="rId16"/>
    <p:sldId id="293" r:id="rId17"/>
    <p:sldId id="303" r:id="rId18"/>
    <p:sldId id="277" r:id="rId19"/>
    <p:sldId id="295" r:id="rId20"/>
    <p:sldId id="282" r:id="rId21"/>
    <p:sldId id="298" r:id="rId22"/>
    <p:sldId id="280" r:id="rId23"/>
    <p:sldId id="301" r:id="rId24"/>
    <p:sldId id="26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5FB"/>
    <a:srgbClr val="1B1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92"/>
    <p:restoredTop sz="94699"/>
  </p:normalViewPr>
  <p:slideViewPr>
    <p:cSldViewPr snapToGrid="0" snapToObjects="1" showGuides="1">
      <p:cViewPr varScale="1">
        <p:scale>
          <a:sx n="115" d="100"/>
          <a:sy n="115" d="100"/>
        </p:scale>
        <p:origin x="52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28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F6A2C-4954-274E-8DA9-6C4A03EE824A}" type="datetimeFigureOut">
              <a:rPr kumimoji="1" lang="zh-CN" altLang="en-US" smtClean="0"/>
              <a:t>2023/10/27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99793-93D0-0A4B-8C7C-5D1FD19DD4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C2D05-F75F-2E4D-9552-EB82F984C7D8}" type="datetimeFigureOut">
              <a:rPr kumimoji="1" lang="zh-CN" altLang="en-US" smtClean="0"/>
              <a:t>2023/10/27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552A0-F6C0-9B42-B29D-213147719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048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2868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4309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4193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10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7365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6686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9506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52500" y="1511820"/>
            <a:ext cx="9144000" cy="1217295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952500" y="2967990"/>
            <a:ext cx="9144000" cy="92202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5188" y="1187375"/>
            <a:ext cx="10938164" cy="4769139"/>
          </a:xfrm>
        </p:spPr>
        <p:txBody>
          <a:bodyPr/>
          <a:lstStyle>
            <a:lvl1pPr marL="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315188" y="80284"/>
            <a:ext cx="5794664" cy="662782"/>
          </a:xfrm>
        </p:spPr>
        <p:txBody>
          <a:bodyPr>
            <a:normAutofit/>
          </a:bodyPr>
          <a:lstStyle>
            <a:lvl1pPr>
              <a:defRPr sz="28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52500" y="1511820"/>
            <a:ext cx="9144000" cy="1217295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952500" y="2967990"/>
            <a:ext cx="9144000" cy="92202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5188" y="1187375"/>
            <a:ext cx="10938164" cy="4769139"/>
          </a:xfrm>
        </p:spPr>
        <p:txBody>
          <a:bodyPr/>
          <a:lstStyle>
            <a:lvl1pPr marL="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315188" y="80284"/>
            <a:ext cx="5794664" cy="662782"/>
          </a:xfrm>
        </p:spPr>
        <p:txBody>
          <a:bodyPr>
            <a:normAutofit/>
          </a:bodyPr>
          <a:lstStyle>
            <a:lvl1pPr>
              <a:defRPr sz="28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7AEC0-C289-DE44-AB8A-ADA10C1E6049}" type="datetimeFigureOut">
              <a:rPr kumimoji="1" lang="zh-CN" altLang="en-US" smtClean="0"/>
              <a:t>2023/10/27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B2F3D-105D-CE46-B007-3E1ED61C52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7AEC0-C289-DE44-AB8A-ADA10C1E6049}" type="datetimeFigureOut">
              <a:rPr kumimoji="1" lang="zh-CN" altLang="en-US" smtClean="0"/>
              <a:t>2023/10/27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B2F3D-105D-CE46-B007-3E1ED61C52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867054"/>
            <a:ext cx="10006361" cy="1376363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6700" dirty="0"/>
              <a:t>SMC</a:t>
            </a:r>
            <a:br>
              <a:rPr kumimoji="1" lang="en-US" altLang="zh-CN" sz="5400" dirty="0"/>
            </a:br>
            <a:r>
              <a:rPr kumimoji="1" lang="zh-CN" altLang="en-US" sz="5400" dirty="0"/>
              <a:t>云上高性能 </a:t>
            </a:r>
            <a:r>
              <a:rPr kumimoji="1" lang="en-US" altLang="zh-CN" sz="5400" dirty="0"/>
              <a:t>Linux</a:t>
            </a:r>
            <a:r>
              <a:rPr kumimoji="1" lang="zh-CN" altLang="en-US" sz="5400" dirty="0"/>
              <a:t> 网络栈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524000" y="4448137"/>
            <a:ext cx="9144000" cy="1655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陆扬</a:t>
            </a:r>
            <a:endParaRPr kumimoji="1" lang="en-US" altLang="zh-C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阿里云操作系统技术专家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B24F96-B47A-E5B4-1585-1EBD79BA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B720B6E-50CB-D042-6A83-D550191CEA00}"/>
              </a:ext>
            </a:extLst>
          </p:cNvPr>
          <p:cNvSpPr txBox="1">
            <a:spLocks/>
          </p:cNvSpPr>
          <p:nvPr/>
        </p:nvSpPr>
        <p:spPr>
          <a:xfrm>
            <a:off x="301336" y="176829"/>
            <a:ext cx="692465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chemeClr val="bg1"/>
                </a:solidFill>
              </a:rPr>
              <a:t>Linux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TCP</a:t>
            </a:r>
            <a:r>
              <a:rPr kumimoji="1" lang="zh-CN" altLang="en-US" dirty="0">
                <a:solidFill>
                  <a:schemeClr val="bg1"/>
                </a:solidFill>
              </a:rPr>
              <a:t> 网络栈</a:t>
            </a:r>
          </a:p>
        </p:txBody>
      </p:sp>
      <p:pic>
        <p:nvPicPr>
          <p:cNvPr id="15" name="Picture 27">
            <a:extLst>
              <a:ext uri="{FF2B5EF4-FFF2-40B4-BE49-F238E27FC236}">
                <a16:creationId xmlns:a16="http://schemas.microsoft.com/office/drawing/2014/main" id="{66F0A392-138F-AF89-1AEA-EEE718C5C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490" y="2054775"/>
            <a:ext cx="9392724" cy="3969834"/>
          </a:xfrm>
          <a:prstGeom prst="rect">
            <a:avLst/>
          </a:prstGeom>
        </p:spPr>
      </p:pic>
      <p:cxnSp>
        <p:nvCxnSpPr>
          <p:cNvPr id="16" name="Straight Arrow Connector 4">
            <a:extLst>
              <a:ext uri="{FF2B5EF4-FFF2-40B4-BE49-F238E27FC236}">
                <a16:creationId xmlns:a16="http://schemas.microsoft.com/office/drawing/2014/main" id="{CBC81516-3ABA-25AA-FB7A-EEA0BF239A4F}"/>
              </a:ext>
            </a:extLst>
          </p:cNvPr>
          <p:cNvCxnSpPr/>
          <p:nvPr/>
        </p:nvCxnSpPr>
        <p:spPr>
          <a:xfrm>
            <a:off x="2505989" y="5435457"/>
            <a:ext cx="0" cy="422031"/>
          </a:xfrm>
          <a:prstGeom prst="straightConnector1">
            <a:avLst/>
          </a:prstGeom>
          <a:noFill/>
          <a:ln w="57150" cap="flat">
            <a:solidFill>
              <a:srgbClr val="B10000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5">
            <a:extLst>
              <a:ext uri="{FF2B5EF4-FFF2-40B4-BE49-F238E27FC236}">
                <a16:creationId xmlns:a16="http://schemas.microsoft.com/office/drawing/2014/main" id="{696B098D-827A-8A4A-8D3C-CA2EED65205E}"/>
              </a:ext>
            </a:extLst>
          </p:cNvPr>
          <p:cNvSpPr txBox="1"/>
          <p:nvPr/>
        </p:nvSpPr>
        <p:spPr>
          <a:xfrm>
            <a:off x="2671661" y="5539929"/>
            <a:ext cx="576010" cy="213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algn="ctr" defTabSz="352666" fontAlgn="auto">
              <a:spcBef>
                <a:spcPts val="0"/>
              </a:spcBef>
              <a:spcAft>
                <a:spcPts val="0"/>
              </a:spcAft>
            </a:pPr>
            <a:r>
              <a:rPr lang="en-CN" sz="1100" dirty="0">
                <a:latin typeface="+mn-lt"/>
                <a:cs typeface="+mn-cs"/>
                <a:sym typeface="Arial"/>
              </a:rPr>
              <a:t>TCP flow</a:t>
            </a:r>
          </a:p>
        </p:txBody>
      </p:sp>
    </p:spTree>
    <p:extLst>
      <p:ext uri="{BB962C8B-B14F-4D97-AF65-F5344CB8AC3E}">
        <p14:creationId xmlns:p14="http://schemas.microsoft.com/office/powerpoint/2010/main" val="2726815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B24F96-B47A-E5B4-1585-1EBD79BA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B720B6E-50CB-D042-6A83-D550191CEA00}"/>
              </a:ext>
            </a:extLst>
          </p:cNvPr>
          <p:cNvSpPr txBox="1">
            <a:spLocks/>
          </p:cNvSpPr>
          <p:nvPr/>
        </p:nvSpPr>
        <p:spPr>
          <a:xfrm>
            <a:off x="301336" y="176829"/>
            <a:ext cx="692465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chemeClr val="bg1"/>
                </a:solidFill>
              </a:rPr>
              <a:t>Linux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SMC</a:t>
            </a:r>
            <a:r>
              <a:rPr kumimoji="1" lang="zh-CN" altLang="en-US" dirty="0">
                <a:solidFill>
                  <a:schemeClr val="bg1"/>
                </a:solidFill>
              </a:rPr>
              <a:t> 网络栈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8C8A9FE-35CB-08D7-5D71-E4A1CE5F2880}"/>
              </a:ext>
            </a:extLst>
          </p:cNvPr>
          <p:cNvGrpSpPr/>
          <p:nvPr/>
        </p:nvGrpSpPr>
        <p:grpSpPr>
          <a:xfrm>
            <a:off x="1337085" y="1703448"/>
            <a:ext cx="9258726" cy="3913200"/>
            <a:chOff x="1630388" y="1714599"/>
            <a:chExt cx="9258726" cy="39132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1D622D4-1AA6-F2A0-3E40-AB506A7D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30388" y="1714599"/>
              <a:ext cx="9258726" cy="3913200"/>
            </a:xfrm>
            <a:prstGeom prst="rect">
              <a:avLst/>
            </a:prstGeom>
          </p:spPr>
        </p:pic>
        <p:cxnSp>
          <p:nvCxnSpPr>
            <p:cNvPr id="8" name="Straight Arrow Connector 2">
              <a:extLst>
                <a:ext uri="{FF2B5EF4-FFF2-40B4-BE49-F238E27FC236}">
                  <a16:creationId xmlns:a16="http://schemas.microsoft.com/office/drawing/2014/main" id="{F1AD1ADB-F900-F9A0-B10A-63623428AA4C}"/>
                </a:ext>
              </a:extLst>
            </p:cNvPr>
            <p:cNvCxnSpPr>
              <a:cxnSpLocks/>
            </p:cNvCxnSpPr>
            <p:nvPr/>
          </p:nvCxnSpPr>
          <p:spPr>
            <a:xfrm>
              <a:off x="3212520" y="5145604"/>
              <a:ext cx="0" cy="455968"/>
            </a:xfrm>
            <a:prstGeom prst="straightConnector1">
              <a:avLst/>
            </a:prstGeom>
            <a:noFill/>
            <a:ln w="57150" cap="flat">
              <a:solidFill>
                <a:srgbClr val="AE9100"/>
              </a:solidFill>
              <a:prstDash val="solid"/>
              <a:round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40111A8F-DD58-7937-92F2-E4A00893BAB2}"/>
                </a:ext>
              </a:extLst>
            </p:cNvPr>
            <p:cNvSpPr txBox="1"/>
            <p:nvPr/>
          </p:nvSpPr>
          <p:spPr>
            <a:xfrm>
              <a:off x="3450693" y="5288103"/>
              <a:ext cx="1180833" cy="21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1694" tIns="21694" rIns="21694" bIns="21694" numCol="1" spcCol="38100" rtlCol="0" anchor="ctr">
              <a:spAutoFit/>
            </a:bodyPr>
            <a:lstStyle/>
            <a:p>
              <a:pPr algn="ctr" defTabSz="35266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CN" sz="1100" dirty="0">
                  <a:latin typeface="+mn-lt"/>
                  <a:cs typeface="+mn-cs"/>
                  <a:sym typeface="Arial"/>
                </a:rPr>
                <a:t>SMC (-D / -R) flow</a:t>
              </a:r>
            </a:p>
          </p:txBody>
        </p:sp>
        <p:cxnSp>
          <p:nvCxnSpPr>
            <p:cNvPr id="10" name="Straight Arrow Connector 4">
              <a:extLst>
                <a:ext uri="{FF2B5EF4-FFF2-40B4-BE49-F238E27FC236}">
                  <a16:creationId xmlns:a16="http://schemas.microsoft.com/office/drawing/2014/main" id="{90DE0921-86D8-E0B4-E716-1C23CA26FB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2100" y="5155104"/>
              <a:ext cx="0" cy="455968"/>
            </a:xfrm>
            <a:prstGeom prst="straightConnector1">
              <a:avLst/>
            </a:prstGeom>
            <a:noFill/>
            <a:ln w="57150" cap="flat">
              <a:solidFill>
                <a:srgbClr val="B10000"/>
              </a:solidFill>
              <a:prstDash val="solid"/>
              <a:round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28E2FDCC-7E75-B9EB-4B52-DA320231B209}"/>
                </a:ext>
              </a:extLst>
            </p:cNvPr>
            <p:cNvSpPr txBox="1"/>
            <p:nvPr/>
          </p:nvSpPr>
          <p:spPr>
            <a:xfrm>
              <a:off x="2247887" y="5288103"/>
              <a:ext cx="705665" cy="21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1694" tIns="21694" rIns="21694" bIns="21694" numCol="1" spcCol="38100" rtlCol="0" anchor="ctr">
              <a:spAutoFit/>
            </a:bodyPr>
            <a:lstStyle/>
            <a:p>
              <a:pPr algn="ctr" defTabSz="35266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CN" sz="1100" dirty="0">
                  <a:latin typeface="+mn-lt"/>
                  <a:cs typeface="+mn-cs"/>
                  <a:sym typeface="Arial"/>
                </a:rPr>
                <a:t>TCP flow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E13EEC-451E-B84E-F396-0ED7C32205CE}"/>
              </a:ext>
            </a:extLst>
          </p:cNvPr>
          <p:cNvSpPr txBox="1"/>
          <p:nvPr/>
        </p:nvSpPr>
        <p:spPr>
          <a:xfrm>
            <a:off x="1648001" y="583415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共享内存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硬件卸载，扩展支持多种硬件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1B4CCC-5F88-9656-8E9D-B57D73863871}"/>
              </a:ext>
            </a:extLst>
          </p:cNvPr>
          <p:cNvSpPr txBox="1"/>
          <p:nvPr/>
        </p:nvSpPr>
        <p:spPr>
          <a:xfrm>
            <a:off x="6109852" y="5854386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混合协议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透明替换加速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0678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6DAE1F5-ABB6-1A17-B901-437276DA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E227C56F-8CAA-A7BF-D3B4-47C086281FE2}"/>
              </a:ext>
            </a:extLst>
          </p:cNvPr>
          <p:cNvSpPr txBox="1">
            <a:spLocks/>
          </p:cNvSpPr>
          <p:nvPr/>
        </p:nvSpPr>
        <p:spPr>
          <a:xfrm>
            <a:off x="301336" y="176829"/>
            <a:ext cx="692465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" altLang="zh-CN" dirty="0">
                <a:solidFill>
                  <a:schemeClr val="bg1"/>
                </a:solidFill>
              </a:rPr>
              <a:t>SMC</a:t>
            </a:r>
            <a:r>
              <a:rPr kumimoji="1" lang="zh-CN" altLang="en-US" dirty="0">
                <a:solidFill>
                  <a:schemeClr val="bg1"/>
                </a:solidFill>
              </a:rPr>
              <a:t> 通信模型 </a:t>
            </a:r>
            <a:r>
              <a:rPr kumimoji="1" lang="en-US" altLang="zh-CN" dirty="0">
                <a:solidFill>
                  <a:schemeClr val="bg1"/>
                </a:solidFill>
              </a:rPr>
              <a:t>–</a:t>
            </a:r>
            <a:r>
              <a:rPr kumimoji="1" lang="zh-CN" altLang="en-US" dirty="0">
                <a:solidFill>
                  <a:schemeClr val="bg1"/>
                </a:solidFill>
              </a:rPr>
              <a:t> 共享内存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6A158A65-57C3-169F-F04D-AEE7B66F3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061943"/>
              </p:ext>
            </p:extLst>
          </p:nvPr>
        </p:nvGraphicFramePr>
        <p:xfrm>
          <a:off x="568964" y="2603088"/>
          <a:ext cx="4426782" cy="240239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13391">
                  <a:extLst>
                    <a:ext uri="{9D8B030D-6E8A-4147-A177-3AD203B41FA5}">
                      <a16:colId xmlns:a16="http://schemas.microsoft.com/office/drawing/2014/main" val="2449456791"/>
                    </a:ext>
                  </a:extLst>
                </a:gridCol>
                <a:gridCol w="2213391">
                  <a:extLst>
                    <a:ext uri="{9D8B030D-6E8A-4147-A177-3AD203B41FA5}">
                      <a16:colId xmlns:a16="http://schemas.microsoft.com/office/drawing/2014/main" val="3885172306"/>
                    </a:ext>
                  </a:extLst>
                </a:gridCol>
              </a:tblGrid>
              <a:tr h="40039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Method</a:t>
                      </a:r>
                      <a:endParaRPr lang="en-US" sz="1400" b="1" dirty="0"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94457" marR="194457" marT="89749" marB="897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effectLst/>
                        </a:rPr>
                        <a:t>MSG/s (100B)</a:t>
                      </a:r>
                      <a:endParaRPr lang="en-US" sz="1400" b="1" dirty="0"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94457" marR="194457" marT="89749" marB="897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7494587"/>
                  </a:ext>
                </a:extLst>
              </a:tr>
              <a:tr h="4003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TCP</a:t>
                      </a:r>
                      <a:endParaRPr lang="en-US" sz="1400" dirty="0"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94457" marR="194457" marT="89749" marB="897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70,221</a:t>
                      </a:r>
                      <a:endParaRPr lang="en-US" sz="1400" dirty="0">
                        <a:effectLst/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94457" marR="194457" marT="89749" marB="897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493353"/>
                  </a:ext>
                </a:extLst>
              </a:tr>
              <a:tr h="400399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Unix domain socket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94457" marR="194457" marT="89749" marB="897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130,372</a:t>
                      </a:r>
                      <a:endParaRPr lang="en-US" sz="1400" dirty="0">
                        <a:effectLst/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94457" marR="194457" marT="89749" marB="897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6399275"/>
                  </a:ext>
                </a:extLst>
              </a:tr>
              <a:tr h="4003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Pipes</a:t>
                      </a:r>
                      <a:endParaRPr lang="en-US" sz="1400" dirty="0"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94457" marR="194457" marT="89749" marB="897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162,441</a:t>
                      </a:r>
                      <a:endParaRPr lang="en-US" sz="1400" dirty="0">
                        <a:effectLst/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94457" marR="194457" marT="89749" marB="897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4332181"/>
                  </a:ext>
                </a:extLst>
              </a:tr>
              <a:tr h="4003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FIFOs (named pipes)</a:t>
                      </a:r>
                      <a:endParaRPr lang="en-US" sz="1400" dirty="0"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94457" marR="194457" marT="89749" marB="897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265,823</a:t>
                      </a:r>
                      <a:endParaRPr lang="en-US" sz="1400" dirty="0">
                        <a:effectLst/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94457" marR="194457" marT="89749" marB="897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2863413"/>
                  </a:ext>
                </a:extLst>
              </a:tr>
              <a:tr h="40039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Shared Memory</a:t>
                      </a:r>
                      <a:endParaRPr lang="en-US" sz="1400" b="1" dirty="0"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94457" marR="194457" marT="89749" marB="897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effectLst/>
                        </a:rPr>
                        <a:t>4,702,557</a:t>
                      </a:r>
                      <a:endParaRPr lang="en-US" sz="1400" b="1" dirty="0">
                        <a:effectLst/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94457" marR="194457" marT="89749" marB="897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4272656"/>
                  </a:ext>
                </a:extLst>
              </a:tr>
            </a:tbl>
          </a:graphicData>
        </a:graphic>
      </p:graphicFrame>
      <p:pic>
        <p:nvPicPr>
          <p:cNvPr id="11" name="Picture 2">
            <a:extLst>
              <a:ext uri="{FF2B5EF4-FFF2-40B4-BE49-F238E27FC236}">
                <a16:creationId xmlns:a16="http://schemas.microsoft.com/office/drawing/2014/main" id="{9AD4ECD7-0AAD-78A8-782C-B368230C5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250" y="3931531"/>
            <a:ext cx="6956563" cy="279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AE20F9B-103B-4BA2-61D2-75397A8AE738}"/>
              </a:ext>
            </a:extLst>
          </p:cNvPr>
          <p:cNvSpPr txBox="1"/>
          <p:nvPr/>
        </p:nvSpPr>
        <p:spPr>
          <a:xfrm>
            <a:off x="7561064" y="6353781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使用 </a:t>
            </a:r>
            <a:r>
              <a:rPr kumimoji="1" lang="en-US" altLang="zh-CN" dirty="0"/>
              <a:t>RDMA</a:t>
            </a:r>
            <a:r>
              <a:rPr kumimoji="1" lang="zh-CN" altLang="en-US" dirty="0"/>
              <a:t> 技术共享内存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F643E4-C308-119A-2E28-D289CAFA4A1D}"/>
              </a:ext>
            </a:extLst>
          </p:cNvPr>
          <p:cNvSpPr txBox="1"/>
          <p:nvPr/>
        </p:nvSpPr>
        <p:spPr>
          <a:xfrm>
            <a:off x="1741956" y="510202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 </a:t>
            </a:r>
            <a:r>
              <a:rPr kumimoji="1" lang="en-US" altLang="zh-CN" dirty="0"/>
              <a:t>IPC</a:t>
            </a:r>
            <a:r>
              <a:rPr kumimoji="1" lang="zh-CN" altLang="en-US" dirty="0"/>
              <a:t> 最快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A0F4C0D-DE0F-D8F7-3D33-8B08366C4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733" y="1146766"/>
            <a:ext cx="4891857" cy="29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84B4118-F45E-D25E-2917-0F7C1AFD5318}"/>
              </a:ext>
            </a:extLst>
          </p:cNvPr>
          <p:cNvSpPr txBox="1"/>
          <p:nvPr/>
        </p:nvSpPr>
        <p:spPr>
          <a:xfrm>
            <a:off x="3744442" y="1520919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RDMA</a:t>
            </a:r>
            <a:r>
              <a:rPr kumimoji="1" lang="zh-CN" altLang="en-US" dirty="0"/>
              <a:t> 绕过内核网络栈</a:t>
            </a:r>
          </a:p>
        </p:txBody>
      </p:sp>
    </p:spTree>
    <p:extLst>
      <p:ext uri="{BB962C8B-B14F-4D97-AF65-F5344CB8AC3E}">
        <p14:creationId xmlns:p14="http://schemas.microsoft.com/office/powerpoint/2010/main" val="1744058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6DAE1F5-ABB6-1A17-B901-437276DA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E227C56F-8CAA-A7BF-D3B4-47C086281FE2}"/>
              </a:ext>
            </a:extLst>
          </p:cNvPr>
          <p:cNvSpPr txBox="1">
            <a:spLocks/>
          </p:cNvSpPr>
          <p:nvPr/>
        </p:nvSpPr>
        <p:spPr>
          <a:xfrm>
            <a:off x="301336" y="176829"/>
            <a:ext cx="692465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" altLang="zh-CN" dirty="0">
                <a:solidFill>
                  <a:schemeClr val="bg1"/>
                </a:solidFill>
              </a:rPr>
              <a:t>SMC</a:t>
            </a:r>
            <a:r>
              <a:rPr kumimoji="1" lang="zh-CN" altLang="en-US" dirty="0">
                <a:solidFill>
                  <a:schemeClr val="bg1"/>
                </a:solidFill>
              </a:rPr>
              <a:t> 通信模型 </a:t>
            </a:r>
            <a:r>
              <a:rPr kumimoji="1" lang="en-US" altLang="zh-CN" dirty="0">
                <a:solidFill>
                  <a:schemeClr val="bg1"/>
                </a:solidFill>
              </a:rPr>
              <a:t>–</a:t>
            </a:r>
            <a:r>
              <a:rPr kumimoji="1" lang="zh-CN" altLang="en-US" dirty="0">
                <a:solidFill>
                  <a:schemeClr val="bg1"/>
                </a:solidFill>
              </a:rPr>
              <a:t> 数据交互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CCEFA12-8560-36F4-F2B2-76B82FA3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8956"/>
            <a:ext cx="6924654" cy="316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D4E7CB0D-9608-AB70-CF78-A019B6617DAE}"/>
              </a:ext>
            </a:extLst>
          </p:cNvPr>
          <p:cNvSpPr txBox="1"/>
          <p:nvPr/>
        </p:nvSpPr>
        <p:spPr>
          <a:xfrm>
            <a:off x="7069586" y="2843099"/>
            <a:ext cx="4181994" cy="2178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数据交互流程</a:t>
            </a:r>
            <a:endParaRPr lang="en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20000"/>
              </a:lnSpc>
            </a:pPr>
            <a:endParaRPr lang="en-CN" sz="1600" dirty="0"/>
          </a:p>
          <a:p>
            <a:pPr>
              <a:lnSpc>
                <a:spcPct val="120000"/>
              </a:lnSpc>
            </a:pPr>
            <a:r>
              <a:rPr lang="en-CN" sz="1600" dirty="0"/>
              <a:t>1. Sender write data to </a:t>
            </a:r>
            <a:r>
              <a:rPr lang="en-CN" sz="1600"/>
              <a:t>local memory</a:t>
            </a:r>
            <a:endParaRPr lang="en-CN" sz="1600" dirty="0"/>
          </a:p>
          <a:p>
            <a:pPr>
              <a:lnSpc>
                <a:spcPct val="120000"/>
              </a:lnSpc>
            </a:pPr>
            <a:r>
              <a:rPr lang="en-CN" sz="1600" dirty="0">
                <a:solidFill>
                  <a:srgbClr val="C00000"/>
                </a:solidFill>
              </a:rPr>
              <a:t>2. RDMA write memory </a:t>
            </a:r>
            <a:r>
              <a:rPr lang="en-CN" sz="1600">
                <a:solidFill>
                  <a:srgbClr val="C00000"/>
                </a:solidFill>
              </a:rPr>
              <a:t>to receiver</a:t>
            </a:r>
            <a:endParaRPr lang="en-CN" sz="1600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r>
              <a:rPr lang="en-CN" sz="1600" dirty="0"/>
              <a:t>3. RDMA send cursor </a:t>
            </a:r>
            <a:r>
              <a:rPr lang="en-CN" sz="1600"/>
              <a:t>to receiver</a:t>
            </a:r>
            <a:endParaRPr lang="en-CN" sz="1600" dirty="0"/>
          </a:p>
          <a:p>
            <a:pPr>
              <a:lnSpc>
                <a:spcPct val="120000"/>
              </a:lnSpc>
            </a:pPr>
            <a:r>
              <a:rPr lang="en-CN" sz="1600" dirty="0"/>
              <a:t>4. Receiver read data </a:t>
            </a:r>
            <a:r>
              <a:rPr lang="en-CN" sz="1600"/>
              <a:t>from memory</a:t>
            </a:r>
            <a:endParaRPr lang="en-CN" sz="1600" dirty="0"/>
          </a:p>
          <a:p>
            <a:pPr>
              <a:lnSpc>
                <a:spcPct val="120000"/>
              </a:lnSpc>
            </a:pPr>
            <a:r>
              <a:rPr lang="en-CN" sz="1600" dirty="0"/>
              <a:t>5. Receiver update cursor to sender</a:t>
            </a:r>
          </a:p>
        </p:txBody>
      </p:sp>
    </p:spTree>
    <p:extLst>
      <p:ext uri="{BB962C8B-B14F-4D97-AF65-F5344CB8AC3E}">
        <p14:creationId xmlns:p14="http://schemas.microsoft.com/office/powerpoint/2010/main" val="2354148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6DAE1F5-ABB6-1A17-B901-437276DA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E227C56F-8CAA-A7BF-D3B4-47C086281FE2}"/>
              </a:ext>
            </a:extLst>
          </p:cNvPr>
          <p:cNvSpPr txBox="1">
            <a:spLocks/>
          </p:cNvSpPr>
          <p:nvPr/>
        </p:nvSpPr>
        <p:spPr>
          <a:xfrm>
            <a:off x="301336" y="176829"/>
            <a:ext cx="692465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" altLang="zh-CN" dirty="0">
                <a:solidFill>
                  <a:schemeClr val="bg1"/>
                </a:solidFill>
              </a:rPr>
              <a:t>SMC</a:t>
            </a:r>
            <a:r>
              <a:rPr kumimoji="1" lang="zh-CN" altLang="en-US" dirty="0">
                <a:solidFill>
                  <a:schemeClr val="bg1"/>
                </a:solidFill>
              </a:rPr>
              <a:t> 软硬件协同 </a:t>
            </a:r>
            <a:r>
              <a:rPr kumimoji="1" lang="en-US" altLang="zh-CN" dirty="0">
                <a:solidFill>
                  <a:schemeClr val="bg1"/>
                </a:solidFill>
              </a:rPr>
              <a:t>–</a:t>
            </a:r>
            <a:r>
              <a:rPr kumimoji="1" lang="zh-CN" altLang="en-US" dirty="0">
                <a:solidFill>
                  <a:schemeClr val="bg1"/>
                </a:solidFill>
              </a:rPr>
              <a:t> 云上 </a:t>
            </a:r>
            <a:r>
              <a:rPr kumimoji="1" lang="en-US" altLang="zh-CN" dirty="0">
                <a:solidFill>
                  <a:schemeClr val="bg1"/>
                </a:solidFill>
              </a:rPr>
              <a:t>RDMA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A365B-34DA-35EF-8276-8C3E1F6BF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77" y="1945027"/>
            <a:ext cx="4713951" cy="235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1F42DF1C-4FBA-8BB8-9781-3E0F4F037981}"/>
              </a:ext>
            </a:extLst>
          </p:cNvPr>
          <p:cNvSpPr txBox="1"/>
          <p:nvPr/>
        </p:nvSpPr>
        <p:spPr>
          <a:xfrm>
            <a:off x="7225990" y="2671879"/>
            <a:ext cx="3819525" cy="19007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RDMA </a:t>
            </a:r>
            <a:r>
              <a:rPr lang="zh-CN" altLang="en-US" sz="20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生态</a:t>
            </a:r>
            <a:r>
              <a:rPr lang="en-US" altLang="zh-CN" sz="20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100% </a:t>
            </a:r>
            <a:r>
              <a:rPr lang="zh-CN" altLang="en-US" sz="20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兼容</a:t>
            </a:r>
            <a:endParaRPr lang="en-US" altLang="zh-CN" sz="2000" b="1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sz="2000" b="1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zh-CN" sz="2000" b="1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/>
            <a:endParaRPr lang="en-US" altLang="zh-CN" sz="2000" b="1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支持 </a:t>
            </a:r>
            <a:r>
              <a:rPr lang="en-US" altLang="zh-CN" sz="20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DPU/RDMA</a:t>
            </a:r>
            <a:r>
              <a:rPr lang="zh-CN" altLang="en-US" sz="20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高性能网卡</a:t>
            </a:r>
            <a:endParaRPr lang="en-US" altLang="zh-CN" sz="2000" b="1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lvl="1"/>
            <a:endParaRPr lang="en-US" altLang="zh-CN" sz="2000" b="1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0C2CE5-B507-5687-D119-C055D092383A}"/>
              </a:ext>
            </a:extLst>
          </p:cNvPr>
          <p:cNvSpPr txBox="1"/>
          <p:nvPr/>
        </p:nvSpPr>
        <p:spPr>
          <a:xfrm>
            <a:off x="7357271" y="3046976"/>
            <a:ext cx="4271656" cy="536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694" tIns="21694" rIns="21694" bIns="21694" numCol="1" spcCol="38100" rtlCol="0" anchor="ctr">
            <a:spAutoFit/>
          </a:bodyPr>
          <a:lstStyle/>
          <a:p>
            <a:pPr marL="171450" indent="-171450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lt"/>
                <a:cs typeface="+mn-cs"/>
                <a:sym typeface="Arial"/>
              </a:rPr>
              <a:t>兼容 </a:t>
            </a:r>
            <a:r>
              <a:rPr lang="en-US" altLang="zh-CN" sz="1600" dirty="0">
                <a:latin typeface="+mn-lt"/>
                <a:cs typeface="+mn-cs"/>
                <a:sym typeface="Arial"/>
              </a:rPr>
              <a:t>RDMA</a:t>
            </a:r>
            <a:r>
              <a:rPr lang="zh-CN" altLang="en-US" sz="1600" dirty="0">
                <a:latin typeface="+mn-lt"/>
                <a:cs typeface="+mn-cs"/>
                <a:sym typeface="Arial"/>
              </a:rPr>
              <a:t> 生态，兼容 </a:t>
            </a:r>
            <a:r>
              <a:rPr lang="en-US" altLang="zh-CN" sz="1600" dirty="0">
                <a:latin typeface="+mn-lt"/>
                <a:cs typeface="+mn-cs"/>
                <a:sym typeface="Arial"/>
              </a:rPr>
              <a:t>verbs</a:t>
            </a:r>
            <a:r>
              <a:rPr lang="zh-CN" altLang="en-US" sz="1600" dirty="0">
                <a:latin typeface="+mn-lt"/>
                <a:cs typeface="+mn-cs"/>
                <a:sym typeface="Arial"/>
              </a:rPr>
              <a:t> 接口</a:t>
            </a:r>
            <a:endParaRPr lang="en-US" altLang="zh-CN" sz="1600" dirty="0">
              <a:latin typeface="+mn-lt"/>
              <a:cs typeface="+mn-cs"/>
              <a:sym typeface="Arial"/>
            </a:endParaRPr>
          </a:p>
          <a:p>
            <a:pPr marL="171450" indent="-171450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lt"/>
                <a:cs typeface="+mn-cs"/>
                <a:sym typeface="Arial"/>
              </a:rPr>
              <a:t>支持 </a:t>
            </a:r>
            <a:r>
              <a:rPr lang="en-US" altLang="zh-CN" sz="1600" dirty="0" err="1">
                <a:latin typeface="+mn-lt"/>
                <a:cs typeface="+mn-cs"/>
                <a:sym typeface="Arial"/>
              </a:rPr>
              <a:t>RoCE</a:t>
            </a:r>
            <a:r>
              <a:rPr lang="zh-CN" altLang="en-US" sz="1600" dirty="0">
                <a:latin typeface="+mn-lt"/>
                <a:cs typeface="+mn-cs"/>
                <a:sym typeface="Arial"/>
              </a:rPr>
              <a:t> </a:t>
            </a:r>
            <a:r>
              <a:rPr lang="en-US" altLang="zh-CN" sz="1600" dirty="0">
                <a:latin typeface="+mn-lt"/>
                <a:cs typeface="+mn-cs"/>
                <a:sym typeface="Arial"/>
              </a:rPr>
              <a:t>v1 / v2</a:t>
            </a:r>
            <a:r>
              <a:rPr lang="zh-CN" altLang="en-US" sz="1600" dirty="0">
                <a:latin typeface="+mn-lt"/>
                <a:cs typeface="+mn-cs"/>
                <a:sym typeface="Arial"/>
              </a:rPr>
              <a:t>，</a:t>
            </a:r>
            <a:r>
              <a:rPr lang="en-US" altLang="zh-CN" sz="1600" dirty="0" err="1">
                <a:latin typeface="+mn-lt"/>
                <a:cs typeface="+mn-cs"/>
                <a:sym typeface="Arial"/>
              </a:rPr>
              <a:t>iWARP</a:t>
            </a:r>
            <a:r>
              <a:rPr lang="en-US" altLang="zh-CN" sz="1600" dirty="0">
                <a:latin typeface="+mn-lt"/>
                <a:cs typeface="+mn-cs"/>
                <a:sym typeface="Arial"/>
              </a:rPr>
              <a:t> (ERDMA)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97704C2-1506-5ECE-816E-7D6E786AE64C}"/>
              </a:ext>
            </a:extLst>
          </p:cNvPr>
          <p:cNvSpPr txBox="1"/>
          <p:nvPr/>
        </p:nvSpPr>
        <p:spPr>
          <a:xfrm>
            <a:off x="7357271" y="4304513"/>
            <a:ext cx="3199871" cy="536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694" tIns="21694" rIns="21694" bIns="21694" numCol="1" spcCol="38100" rtlCol="0" anchor="ctr">
            <a:spAutoFit/>
          </a:bodyPr>
          <a:lstStyle/>
          <a:p>
            <a:pPr marL="171450" indent="-171450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lt"/>
                <a:cs typeface="+mn-cs"/>
                <a:sym typeface="Arial"/>
              </a:rPr>
              <a:t>支持商卡 </a:t>
            </a:r>
            <a:r>
              <a:rPr lang="en-US" altLang="zh-CN" sz="1600" dirty="0">
                <a:latin typeface="+mn-lt"/>
                <a:cs typeface="+mn-cs"/>
                <a:sym typeface="Arial"/>
              </a:rPr>
              <a:t>(</a:t>
            </a:r>
            <a:r>
              <a:rPr lang="en" altLang="zh-CN" sz="1600" dirty="0">
                <a:solidFill>
                  <a:srgbClr val="19191A"/>
                </a:solidFill>
                <a:latin typeface="+mn-lt"/>
                <a:ea typeface="PingFang SC" panose="020B0400000000000000" pitchFamily="34" charset="-122"/>
              </a:rPr>
              <a:t>Mellanox, Intel</a:t>
            </a:r>
            <a:r>
              <a:rPr lang="en-US" altLang="zh-CN" sz="1600" dirty="0">
                <a:latin typeface="+mn-lt"/>
                <a:cs typeface="+mn-cs"/>
                <a:sym typeface="Arial"/>
              </a:rPr>
              <a:t>)</a:t>
            </a:r>
          </a:p>
          <a:p>
            <a:pPr marL="171450" indent="-171450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lt"/>
                <a:cs typeface="+mn-cs"/>
                <a:sym typeface="Arial"/>
              </a:rPr>
              <a:t>支持 </a:t>
            </a:r>
            <a:r>
              <a:rPr lang="en-US" altLang="zh-CN" sz="1600" dirty="0">
                <a:latin typeface="+mn-lt"/>
                <a:cs typeface="+mn-cs"/>
                <a:sym typeface="Arial"/>
              </a:rPr>
              <a:t>DPU (</a:t>
            </a:r>
            <a:r>
              <a:rPr lang="zh-CN" altLang="en-US" sz="1600" dirty="0">
                <a:latin typeface="+mn-lt"/>
                <a:cs typeface="+mn-cs"/>
                <a:sym typeface="Arial"/>
              </a:rPr>
              <a:t>阿里云 </a:t>
            </a:r>
            <a:r>
              <a:rPr lang="en-US" altLang="zh-CN" sz="1600" dirty="0">
                <a:latin typeface="+mn-lt"/>
                <a:cs typeface="+mn-cs"/>
                <a:sym typeface="Arial"/>
              </a:rPr>
              <a:t>CIPU </a:t>
            </a:r>
            <a:r>
              <a:rPr lang="zh-CN" altLang="en-US" sz="1600" dirty="0">
                <a:latin typeface="+mn-lt"/>
                <a:cs typeface="+mn-cs"/>
                <a:sym typeface="Arial"/>
              </a:rPr>
              <a:t>等</a:t>
            </a:r>
            <a:r>
              <a:rPr lang="en-US" altLang="zh-CN" sz="1600" dirty="0">
                <a:latin typeface="+mn-lt"/>
                <a:cs typeface="+mn-cs"/>
                <a:sym typeface="Arial"/>
              </a:rPr>
              <a:t>)</a:t>
            </a:r>
          </a:p>
        </p:txBody>
      </p:sp>
      <p:pic>
        <p:nvPicPr>
          <p:cNvPr id="14" name="Picture 2" descr="NVIDIA Mellanox MCX515A-CCAT ConnectX®-5 EN 光纤网卡 100GbE QSFP28单光口 PCIe 3.0x16总线接口">
            <a:extLst>
              <a:ext uri="{FF2B5EF4-FFF2-40B4-BE49-F238E27FC236}">
                <a16:creationId xmlns:a16="http://schemas.microsoft.com/office/drawing/2014/main" id="{125023AC-65D6-790F-9E34-2758AAA8E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968" y="4872171"/>
            <a:ext cx="1497570" cy="149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E99CD00-CFF7-9844-70BE-EF9C4B88BC6D}"/>
              </a:ext>
            </a:extLst>
          </p:cNvPr>
          <p:cNvSpPr txBox="1"/>
          <p:nvPr/>
        </p:nvSpPr>
        <p:spPr>
          <a:xfrm>
            <a:off x="2163212" y="4465812"/>
            <a:ext cx="2159776" cy="290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algn="ctr" defTabSz="35266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+mn-lt"/>
                <a:cs typeface="+mn-cs"/>
                <a:sym typeface="Arial"/>
              </a:rPr>
              <a:t>阿里云弹性 </a:t>
            </a:r>
            <a:r>
              <a:rPr lang="en-US" altLang="zh-CN" sz="1600" dirty="0">
                <a:latin typeface="+mn-lt"/>
                <a:cs typeface="+mn-cs"/>
                <a:sym typeface="Arial"/>
              </a:rPr>
              <a:t>RDMA</a:t>
            </a:r>
            <a:r>
              <a:rPr lang="zh-CN" altLang="en-US" sz="1600" dirty="0">
                <a:latin typeface="+mn-lt"/>
                <a:cs typeface="+mn-cs"/>
                <a:sym typeface="Arial"/>
              </a:rPr>
              <a:t> 网络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872672-1F5D-C76A-E56A-ADA190D28187}"/>
              </a:ext>
            </a:extLst>
          </p:cNvPr>
          <p:cNvSpPr txBox="1"/>
          <p:nvPr/>
        </p:nvSpPr>
        <p:spPr>
          <a:xfrm>
            <a:off x="2218968" y="6079708"/>
            <a:ext cx="1544222" cy="290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algn="ctr" defTabSz="35266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+mn-lt"/>
                <a:cs typeface="+mn-cs"/>
                <a:sym typeface="Arial"/>
              </a:rPr>
              <a:t>经典 </a:t>
            </a:r>
            <a:r>
              <a:rPr lang="en-US" altLang="zh-CN" sz="1600" dirty="0">
                <a:latin typeface="+mn-lt"/>
                <a:cs typeface="+mn-cs"/>
                <a:sym typeface="Arial"/>
              </a:rPr>
              <a:t>RDMA</a:t>
            </a:r>
            <a:r>
              <a:rPr lang="zh-CN" altLang="en-US" sz="1600" dirty="0">
                <a:latin typeface="+mn-lt"/>
                <a:cs typeface="+mn-cs"/>
                <a:sym typeface="Arial"/>
              </a:rPr>
              <a:t> 网络</a:t>
            </a:r>
          </a:p>
        </p:txBody>
      </p:sp>
    </p:spTree>
    <p:extLst>
      <p:ext uri="{BB962C8B-B14F-4D97-AF65-F5344CB8AC3E}">
        <p14:creationId xmlns:p14="http://schemas.microsoft.com/office/powerpoint/2010/main" val="1395221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6DAE1F5-ABB6-1A17-B901-437276DA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E227C56F-8CAA-A7BF-D3B4-47C086281FE2}"/>
              </a:ext>
            </a:extLst>
          </p:cNvPr>
          <p:cNvSpPr txBox="1">
            <a:spLocks/>
          </p:cNvSpPr>
          <p:nvPr/>
        </p:nvSpPr>
        <p:spPr>
          <a:xfrm>
            <a:off x="301336" y="176829"/>
            <a:ext cx="692465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" altLang="zh-CN" dirty="0">
                <a:solidFill>
                  <a:schemeClr val="bg1"/>
                </a:solidFill>
              </a:rPr>
              <a:t>SMC</a:t>
            </a:r>
            <a:r>
              <a:rPr kumimoji="1" lang="zh-CN" altLang="en-US" dirty="0">
                <a:solidFill>
                  <a:schemeClr val="bg1"/>
                </a:solidFill>
              </a:rPr>
              <a:t> 扩展能力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973E44-8759-AB70-6233-D0F5D5E1D8B0}"/>
              </a:ext>
            </a:extLst>
          </p:cNvPr>
          <p:cNvSpPr txBox="1"/>
          <p:nvPr/>
        </p:nvSpPr>
        <p:spPr>
          <a:xfrm>
            <a:off x="7225990" y="2195224"/>
            <a:ext cx="1688493" cy="2467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+mn-lt"/>
                <a:cs typeface="+mn-cs"/>
                <a:sym typeface="Arial"/>
              </a:rPr>
              <a:t>跨主机通信</a:t>
            </a:r>
            <a:endParaRPr lang="en-US" altLang="zh-CN" sz="1800" dirty="0">
              <a:latin typeface="+mn-lt"/>
              <a:cs typeface="+mn-cs"/>
              <a:sym typeface="Arial"/>
            </a:endParaRPr>
          </a:p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800" dirty="0">
              <a:latin typeface="+mn-lt"/>
              <a:cs typeface="+mn-cs"/>
              <a:sym typeface="Arial"/>
            </a:endParaRPr>
          </a:p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800" dirty="0">
              <a:latin typeface="+mn-lt"/>
              <a:cs typeface="+mn-cs"/>
              <a:sym typeface="Arial"/>
            </a:endParaRPr>
          </a:p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350" dirty="0">
              <a:latin typeface="+mn-lt"/>
              <a:cs typeface="+mn-cs"/>
              <a:sym typeface="Arial"/>
            </a:endParaRPr>
          </a:p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+mn-lt"/>
                <a:cs typeface="+mn-cs"/>
                <a:sym typeface="Arial"/>
              </a:rPr>
              <a:t>跨 </a:t>
            </a:r>
            <a:r>
              <a:rPr lang="en-US" altLang="zh-CN" sz="1800" dirty="0">
                <a:latin typeface="+mn-lt"/>
                <a:cs typeface="+mn-cs"/>
                <a:sym typeface="Arial"/>
              </a:rPr>
              <a:t>VM</a:t>
            </a:r>
            <a:r>
              <a:rPr lang="zh-CN" altLang="en-US" sz="1800" dirty="0">
                <a:latin typeface="+mn-lt"/>
                <a:cs typeface="+mn-cs"/>
                <a:sym typeface="Arial"/>
              </a:rPr>
              <a:t> 通信</a:t>
            </a:r>
            <a:endParaRPr lang="en-US" altLang="zh-CN" sz="1800" dirty="0">
              <a:latin typeface="+mn-lt"/>
              <a:cs typeface="+mn-cs"/>
              <a:sym typeface="Arial"/>
            </a:endParaRPr>
          </a:p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800" dirty="0">
              <a:latin typeface="+mn-lt"/>
              <a:cs typeface="+mn-cs"/>
              <a:sym typeface="Arial"/>
            </a:endParaRPr>
          </a:p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800" dirty="0">
              <a:latin typeface="+mn-lt"/>
              <a:cs typeface="+mn-cs"/>
              <a:sym typeface="Arial"/>
            </a:endParaRPr>
          </a:p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800" dirty="0">
              <a:latin typeface="+mn-lt"/>
              <a:cs typeface="+mn-cs"/>
              <a:sym typeface="Arial"/>
            </a:endParaRPr>
          </a:p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+mn-lt"/>
                <a:cs typeface="+mn-cs"/>
                <a:sym typeface="Arial"/>
              </a:rPr>
              <a:t>本地回环通信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052169-94EE-D3AC-A234-B5AF9EDE00B3}"/>
              </a:ext>
            </a:extLst>
          </p:cNvPr>
          <p:cNvSpPr txBox="1"/>
          <p:nvPr/>
        </p:nvSpPr>
        <p:spPr>
          <a:xfrm>
            <a:off x="7400813" y="2472686"/>
            <a:ext cx="3014177" cy="6901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lt"/>
                <a:cs typeface="+mn-cs"/>
                <a:sym typeface="Arial"/>
              </a:rPr>
              <a:t>基于 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RDMA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 能力</a:t>
            </a:r>
            <a:endParaRPr lang="en-US" altLang="zh-CN" sz="1400" dirty="0">
              <a:latin typeface="+mn-lt"/>
              <a:cs typeface="+mn-cs"/>
              <a:sym typeface="Arial"/>
            </a:endParaRPr>
          </a:p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lt"/>
                <a:cs typeface="+mn-cs"/>
                <a:sym typeface="Arial"/>
              </a:rPr>
              <a:t>数据中心内</a:t>
            </a:r>
            <a:endParaRPr lang="en-US" altLang="zh-CN" sz="1400" dirty="0">
              <a:latin typeface="+mn-lt"/>
              <a:cs typeface="+mn-cs"/>
              <a:sym typeface="Arial"/>
            </a:endParaRPr>
          </a:p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+mn-lt"/>
                <a:cs typeface="+mn-cs"/>
                <a:sym typeface="Arial"/>
              </a:rPr>
              <a:t>适合 </a:t>
            </a:r>
            <a:r>
              <a:rPr lang="en-US" altLang="zh-CN" sz="1400" b="1" dirty="0">
                <a:latin typeface="+mn-lt"/>
                <a:cs typeface="+mn-cs"/>
                <a:sym typeface="Arial"/>
              </a:rPr>
              <a:t>Redis</a:t>
            </a:r>
            <a:r>
              <a:rPr lang="zh-CN" altLang="en-US" sz="1400" b="1" dirty="0">
                <a:latin typeface="+mn-lt"/>
                <a:cs typeface="+mn-cs"/>
                <a:sym typeface="Arial"/>
              </a:rPr>
              <a:t> </a:t>
            </a:r>
            <a:r>
              <a:rPr lang="en-US" altLang="zh-CN" sz="1400" b="1" dirty="0">
                <a:latin typeface="+mn-lt"/>
                <a:cs typeface="+mn-cs"/>
                <a:sym typeface="Arial"/>
              </a:rPr>
              <a:t>/</a:t>
            </a:r>
            <a:r>
              <a:rPr lang="zh-CN" altLang="en-US" sz="1400" b="1" dirty="0">
                <a:latin typeface="+mn-lt"/>
                <a:cs typeface="+mn-cs"/>
                <a:sym typeface="Arial"/>
              </a:rPr>
              <a:t> </a:t>
            </a:r>
            <a:r>
              <a:rPr lang="en-US" altLang="zh-CN" sz="1400" b="1" dirty="0">
                <a:latin typeface="+mn-lt"/>
                <a:cs typeface="+mn-cs"/>
                <a:sym typeface="Arial"/>
              </a:rPr>
              <a:t>MySQL</a:t>
            </a:r>
            <a:r>
              <a:rPr lang="zh-CN" altLang="en-US" sz="1400" b="1" dirty="0">
                <a:latin typeface="+mn-lt"/>
                <a:cs typeface="+mn-cs"/>
                <a:sym typeface="Arial"/>
              </a:rPr>
              <a:t> </a:t>
            </a:r>
            <a:r>
              <a:rPr lang="en-US" altLang="zh-CN" sz="1400" b="1" dirty="0">
                <a:latin typeface="+mn-lt"/>
                <a:cs typeface="+mn-cs"/>
                <a:sym typeface="Arial"/>
              </a:rPr>
              <a:t>/</a:t>
            </a:r>
            <a:r>
              <a:rPr lang="zh-CN" altLang="en-US" sz="1400" b="1" dirty="0">
                <a:latin typeface="+mn-lt"/>
                <a:cs typeface="+mn-cs"/>
                <a:sym typeface="Arial"/>
              </a:rPr>
              <a:t> </a:t>
            </a:r>
            <a:r>
              <a:rPr lang="en-US" altLang="zh-CN" sz="1400" b="1" dirty="0">
                <a:latin typeface="+mn-lt"/>
                <a:cs typeface="+mn-cs"/>
                <a:sym typeface="Arial"/>
              </a:rPr>
              <a:t>Java</a:t>
            </a:r>
            <a:r>
              <a:rPr lang="zh-CN" altLang="en-US" sz="1400" b="1" dirty="0">
                <a:latin typeface="+mn-lt"/>
                <a:cs typeface="+mn-cs"/>
                <a:sym typeface="Arial"/>
              </a:rPr>
              <a:t> 等场景</a:t>
            </a:r>
            <a:endParaRPr lang="en-US" altLang="zh-CN" sz="1400" b="1" dirty="0">
              <a:latin typeface="+mn-lt"/>
              <a:cs typeface="+mn-cs"/>
              <a:sym typeface="Arial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C3827D-8817-D436-FC66-10C6E1C60043}"/>
              </a:ext>
            </a:extLst>
          </p:cNvPr>
          <p:cNvSpPr txBox="1"/>
          <p:nvPr/>
        </p:nvSpPr>
        <p:spPr>
          <a:xfrm>
            <a:off x="7400814" y="3544648"/>
            <a:ext cx="3363631" cy="6901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lt"/>
                <a:cs typeface="+mn-cs"/>
                <a:sym typeface="Arial"/>
              </a:rPr>
              <a:t>基于 </a:t>
            </a:r>
            <a:r>
              <a:rPr lang="en-US" altLang="zh-CN" sz="1400" dirty="0" err="1">
                <a:latin typeface="+mn-lt"/>
                <a:cs typeface="+mn-cs"/>
                <a:sym typeface="Arial"/>
              </a:rPr>
              <a:t>virtio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-ism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 能力</a:t>
            </a:r>
            <a:endParaRPr lang="en-US" altLang="zh-CN" sz="1400" dirty="0">
              <a:latin typeface="+mn-lt"/>
              <a:cs typeface="+mn-cs"/>
              <a:sym typeface="Arial"/>
            </a:endParaRPr>
          </a:p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lt"/>
                <a:cs typeface="+mn-cs"/>
                <a:sym typeface="Arial"/>
              </a:rPr>
              <a:t>Hypervisor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 主机内</a:t>
            </a:r>
            <a:endParaRPr lang="en-US" altLang="zh-CN" sz="1400" dirty="0">
              <a:latin typeface="+mn-lt"/>
              <a:cs typeface="+mn-cs"/>
              <a:sym typeface="Arial"/>
            </a:endParaRPr>
          </a:p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+mn-lt"/>
                <a:cs typeface="+mn-cs"/>
                <a:sym typeface="Arial"/>
              </a:rPr>
              <a:t>适合 </a:t>
            </a:r>
            <a:r>
              <a:rPr lang="en-US" altLang="zh-CN" sz="1400" b="1" dirty="0">
                <a:latin typeface="+mn-lt"/>
                <a:cs typeface="+mn-cs"/>
                <a:sym typeface="Arial"/>
              </a:rPr>
              <a:t>AI (GPU) / Redis / MySQL </a:t>
            </a:r>
            <a:r>
              <a:rPr lang="zh-CN" altLang="en-US" sz="1400" b="1" dirty="0">
                <a:latin typeface="+mn-lt"/>
                <a:cs typeface="+mn-cs"/>
                <a:sym typeface="Arial"/>
              </a:rPr>
              <a:t>等场景</a:t>
            </a:r>
            <a:endParaRPr lang="en-US" altLang="zh-CN" sz="1400" b="1" dirty="0">
              <a:latin typeface="+mn-lt"/>
              <a:cs typeface="+mn-cs"/>
              <a:sym typeface="Arial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1D8CC0-B325-BB93-3887-84FD6E06BF26}"/>
              </a:ext>
            </a:extLst>
          </p:cNvPr>
          <p:cNvSpPr txBox="1"/>
          <p:nvPr/>
        </p:nvSpPr>
        <p:spPr>
          <a:xfrm>
            <a:off x="7405839" y="4616609"/>
            <a:ext cx="3004559" cy="6901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lt"/>
                <a:cs typeface="+mn-cs"/>
                <a:sym typeface="Arial"/>
              </a:rPr>
              <a:t>基于 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SMC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 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loopback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 能力</a:t>
            </a:r>
            <a:endParaRPr lang="en-US" altLang="zh-CN" sz="1400" dirty="0">
              <a:latin typeface="+mn-lt"/>
              <a:cs typeface="+mn-cs"/>
              <a:sym typeface="Arial"/>
            </a:endParaRPr>
          </a:p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lt"/>
                <a:cs typeface="+mn-cs"/>
                <a:sym typeface="Arial"/>
              </a:rPr>
              <a:t>同主机（共享内核）内部</a:t>
            </a:r>
            <a:endParaRPr lang="en-US" altLang="zh-CN" sz="1400" dirty="0">
              <a:latin typeface="+mn-lt"/>
              <a:cs typeface="+mn-cs"/>
              <a:sym typeface="Arial"/>
            </a:endParaRPr>
          </a:p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+mn-lt"/>
                <a:cs typeface="+mn-cs"/>
                <a:sym typeface="Arial"/>
              </a:rPr>
              <a:t>适合 </a:t>
            </a:r>
            <a:r>
              <a:rPr lang="en-US" altLang="zh-CN" sz="1400" b="1" dirty="0">
                <a:latin typeface="+mn-lt"/>
                <a:cs typeface="+mn-cs"/>
                <a:sym typeface="Arial"/>
              </a:rPr>
              <a:t>Service Mesh</a:t>
            </a:r>
            <a:r>
              <a:rPr lang="zh-CN" altLang="en-US" sz="1400" b="1" dirty="0">
                <a:latin typeface="+mn-lt"/>
                <a:cs typeface="+mn-cs"/>
                <a:sym typeface="Arial"/>
              </a:rPr>
              <a:t> </a:t>
            </a:r>
            <a:r>
              <a:rPr lang="en-US" altLang="zh-CN" sz="1400" b="1" dirty="0">
                <a:latin typeface="+mn-lt"/>
                <a:cs typeface="+mn-cs"/>
                <a:sym typeface="Arial"/>
              </a:rPr>
              <a:t>/</a:t>
            </a:r>
            <a:r>
              <a:rPr lang="zh-CN" altLang="en-US" sz="1400" b="1" dirty="0">
                <a:latin typeface="+mn-lt"/>
                <a:cs typeface="+mn-cs"/>
                <a:sym typeface="Arial"/>
              </a:rPr>
              <a:t> </a:t>
            </a:r>
            <a:r>
              <a:rPr lang="en-US" altLang="zh-CN" sz="1400" b="1" dirty="0">
                <a:latin typeface="+mn-lt"/>
                <a:cs typeface="+mn-cs"/>
                <a:sym typeface="Arial"/>
              </a:rPr>
              <a:t>Proxy </a:t>
            </a:r>
            <a:r>
              <a:rPr lang="zh-CN" altLang="en-US" sz="1400" b="1" dirty="0">
                <a:latin typeface="+mn-lt"/>
                <a:cs typeface="+mn-cs"/>
                <a:sym typeface="Arial"/>
              </a:rPr>
              <a:t>等场景</a:t>
            </a:r>
            <a:endParaRPr lang="en-US" altLang="zh-CN" sz="1400" b="1" dirty="0">
              <a:latin typeface="+mn-lt"/>
              <a:cs typeface="+mn-cs"/>
              <a:sym typeface="Arial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6789CFD1-D262-5651-AD8D-9229E874EB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C4FAA11-8DC9-87CC-0109-FC1E458A6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563" y="936156"/>
            <a:ext cx="4684342" cy="595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88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6DAE1F5-ABB6-1A17-B901-437276DA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E227C56F-8CAA-A7BF-D3B4-47C086281FE2}"/>
              </a:ext>
            </a:extLst>
          </p:cNvPr>
          <p:cNvSpPr txBox="1">
            <a:spLocks/>
          </p:cNvSpPr>
          <p:nvPr/>
        </p:nvSpPr>
        <p:spPr>
          <a:xfrm>
            <a:off x="301336" y="176829"/>
            <a:ext cx="692465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" altLang="zh-CN" dirty="0">
                <a:solidFill>
                  <a:schemeClr val="bg1"/>
                </a:solidFill>
              </a:rPr>
              <a:t>SMC</a:t>
            </a:r>
            <a:r>
              <a:rPr kumimoji="1" lang="zh-CN" altLang="en-US">
                <a:solidFill>
                  <a:schemeClr val="bg1"/>
                </a:solidFill>
              </a:rPr>
              <a:t> 扩展能力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54422B-7F8E-CB2B-7A2D-D8B1458603BC}"/>
              </a:ext>
            </a:extLst>
          </p:cNvPr>
          <p:cNvSpPr txBox="1"/>
          <p:nvPr/>
        </p:nvSpPr>
        <p:spPr>
          <a:xfrm>
            <a:off x="2813282" y="5976338"/>
            <a:ext cx="7088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SMC-R</a:t>
            </a:r>
            <a:r>
              <a:rPr kumimoji="1" lang="zh-CN" altLang="en-US" sz="1600" dirty="0"/>
              <a:t>：通过 </a:t>
            </a:r>
            <a:r>
              <a:rPr kumimoji="1" lang="en-US" altLang="zh-CN" sz="1600" dirty="0"/>
              <a:t>RDMA</a:t>
            </a:r>
            <a:r>
              <a:rPr kumimoji="1" lang="zh-CN" altLang="en-US" sz="1600" dirty="0"/>
              <a:t> 接口（</a:t>
            </a:r>
            <a:r>
              <a:rPr kumimoji="1" lang="en-US" altLang="zh-CN" sz="1600" dirty="0"/>
              <a:t>verbs</a:t>
            </a:r>
            <a:r>
              <a:rPr kumimoji="1" lang="zh-CN" altLang="en-US" sz="1600" dirty="0"/>
              <a:t>）硬件加速（</a:t>
            </a:r>
            <a:r>
              <a:rPr kumimoji="1" lang="en-US" altLang="zh-CN" sz="1600" dirty="0"/>
              <a:t>RDMA</a:t>
            </a:r>
            <a:r>
              <a:rPr kumimoji="1" lang="zh-CN" altLang="en-US" sz="1600" dirty="0"/>
              <a:t> 网卡，</a:t>
            </a:r>
            <a:r>
              <a:rPr kumimoji="1" lang="en-US" altLang="zh-CN" sz="1600" dirty="0"/>
              <a:t>DPU</a:t>
            </a:r>
            <a:r>
              <a:rPr kumimoji="1" lang="zh-CN" altLang="en-US" sz="1600" dirty="0"/>
              <a:t> 等）</a:t>
            </a:r>
            <a:endParaRPr kumimoji="1" lang="en-US" altLang="zh-CN" sz="1600" dirty="0"/>
          </a:p>
          <a:p>
            <a:r>
              <a:rPr kumimoji="1" lang="en-US" altLang="zh-CN" sz="1600" dirty="0"/>
              <a:t>SMC-D</a:t>
            </a:r>
            <a:r>
              <a:rPr kumimoji="1" lang="zh-CN" altLang="en-US" sz="1600" dirty="0"/>
              <a:t>：通过共享内存设备接口加速（</a:t>
            </a:r>
            <a:r>
              <a:rPr kumimoji="1" lang="en-US" altLang="zh-CN" sz="1600" dirty="0"/>
              <a:t>ism</a:t>
            </a:r>
            <a:r>
              <a:rPr kumimoji="1" lang="zh-CN" altLang="en-US" sz="1600" dirty="0"/>
              <a:t>，</a:t>
            </a:r>
            <a:r>
              <a:rPr kumimoji="1" lang="en-US" altLang="zh-CN" sz="1600" dirty="0" err="1"/>
              <a:t>virtio</a:t>
            </a:r>
            <a:r>
              <a:rPr kumimoji="1" lang="en-US" altLang="zh-CN" sz="1600" dirty="0"/>
              <a:t>-ism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loopback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CXL</a:t>
            </a:r>
            <a:r>
              <a:rPr kumimoji="1" lang="zh-CN" altLang="en-US" sz="1600" dirty="0"/>
              <a:t> 等）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BE5371-E223-C920-2BA9-4F20368F92BE}"/>
              </a:ext>
            </a:extLst>
          </p:cNvPr>
          <p:cNvSpPr txBox="1"/>
          <p:nvPr/>
        </p:nvSpPr>
        <p:spPr>
          <a:xfrm>
            <a:off x="3049859" y="324433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B2DA78A-BB31-8E4C-5AA6-A06A358D7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282" y="1186494"/>
            <a:ext cx="6565435" cy="473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68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40DF918-A85A-6E88-F34A-64FEF6A4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ABBC5269-90F4-4F58-1204-996349EB7BEF}"/>
              </a:ext>
            </a:extLst>
          </p:cNvPr>
          <p:cNvSpPr txBox="1">
            <a:spLocks/>
          </p:cNvSpPr>
          <p:nvPr/>
        </p:nvSpPr>
        <p:spPr>
          <a:xfrm>
            <a:off x="301336" y="176829"/>
            <a:ext cx="692465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" altLang="zh-CN" dirty="0">
                <a:solidFill>
                  <a:schemeClr val="bg1"/>
                </a:solidFill>
              </a:rPr>
              <a:t>SMC</a:t>
            </a:r>
            <a:r>
              <a:rPr kumimoji="1" lang="zh-CN" altLang="en-US" dirty="0">
                <a:solidFill>
                  <a:schemeClr val="bg1"/>
                </a:solidFill>
              </a:rPr>
              <a:t> 混合协议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1CD8A4E-63BD-FE4A-E302-B08CE23A8B42}"/>
              </a:ext>
            </a:extLst>
          </p:cNvPr>
          <p:cNvSpPr txBox="1"/>
          <p:nvPr/>
        </p:nvSpPr>
        <p:spPr>
          <a:xfrm>
            <a:off x="1160097" y="5003621"/>
            <a:ext cx="4772351" cy="15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充分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利用 </a:t>
            </a: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TCP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和 </a:t>
            </a: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RDMA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等硬件的优势 </a:t>
            </a:r>
            <a:endParaRPr lang="en-US" altLang="zh-CN" sz="16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TCP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通用，控制路径、建连、回退</a:t>
            </a:r>
            <a:endParaRPr lang="en-US" altLang="zh-CN" sz="16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RDMA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等硬件，高性能，数据路径、共享内存</a:t>
            </a:r>
            <a:endParaRPr lang="en-US" altLang="zh-CN" sz="160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自动协商选择最快路径</a:t>
            </a:r>
            <a:endParaRPr lang="en-US" altLang="zh-CN" sz="16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RDMA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等硬件失败，回退至 </a:t>
            </a: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TCP</a:t>
            </a:r>
          </a:p>
        </p:txBody>
      </p:sp>
      <p:pic>
        <p:nvPicPr>
          <p:cNvPr id="7" name="图片 19">
            <a:extLst>
              <a:ext uri="{FF2B5EF4-FFF2-40B4-BE49-F238E27FC236}">
                <a16:creationId xmlns:a16="http://schemas.microsoft.com/office/drawing/2014/main" id="{5E7BC3E4-7DB4-9652-0738-C4BCE9561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40" y="1231663"/>
            <a:ext cx="9094162" cy="3359242"/>
          </a:xfrm>
          <a:prstGeom prst="rect">
            <a:avLst/>
          </a:prstGeom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E9712721-EBA9-D295-F652-C2E821B7A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755" y="5189508"/>
            <a:ext cx="4132164" cy="87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99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EF633CA-5AD6-16B5-05B0-6E6AA8058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34" y="1289351"/>
            <a:ext cx="6605708" cy="532247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F461441-6F07-0C42-9312-A293EA2FB96E}"/>
              </a:ext>
            </a:extLst>
          </p:cNvPr>
          <p:cNvSpPr txBox="1"/>
          <p:nvPr/>
        </p:nvSpPr>
        <p:spPr>
          <a:xfrm>
            <a:off x="7009971" y="1663693"/>
            <a:ext cx="2669531" cy="351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lt"/>
                <a:cs typeface="+mn-cs"/>
                <a:sym typeface="Arial"/>
              </a:rPr>
              <a:t>socket</a:t>
            </a:r>
            <a:r>
              <a:rPr lang="zh-CN" altLang="en-US" sz="2000" dirty="0">
                <a:latin typeface="+mn-lt"/>
                <a:cs typeface="+mn-cs"/>
                <a:sym typeface="Arial"/>
              </a:rPr>
              <a:t> 级别兼容 </a:t>
            </a:r>
            <a:r>
              <a:rPr lang="en-US" altLang="zh-CN" sz="2000" dirty="0">
                <a:latin typeface="+mn-lt"/>
                <a:cs typeface="+mn-cs"/>
                <a:sym typeface="Arial"/>
              </a:rPr>
              <a:t>TCP</a:t>
            </a:r>
            <a:endParaRPr lang="zh-CN" altLang="en-US" sz="2000" dirty="0">
              <a:latin typeface="+mn-lt"/>
              <a:cs typeface="+mn-cs"/>
              <a:sym typeface="Arial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834595-14A3-48C7-049E-9C732523489A}"/>
              </a:ext>
            </a:extLst>
          </p:cNvPr>
          <p:cNvSpPr txBox="1"/>
          <p:nvPr/>
        </p:nvSpPr>
        <p:spPr>
          <a:xfrm>
            <a:off x="7014131" y="2785744"/>
            <a:ext cx="1329420" cy="351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cs typeface="+mn-cs"/>
                <a:sym typeface="Arial"/>
              </a:rPr>
              <a:t>透明加速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CBA5A6-4080-7320-3784-98BC19AFC8B4}"/>
              </a:ext>
            </a:extLst>
          </p:cNvPr>
          <p:cNvSpPr txBox="1"/>
          <p:nvPr/>
        </p:nvSpPr>
        <p:spPr>
          <a:xfrm>
            <a:off x="7009971" y="3907794"/>
            <a:ext cx="1329420" cy="351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cs typeface="+mn-cs"/>
                <a:sym typeface="Arial"/>
              </a:rPr>
              <a:t>自动回退</a:t>
            </a:r>
            <a:endParaRPr lang="en-US" altLang="zh-CN" sz="2000" dirty="0">
              <a:latin typeface="+mn-lt"/>
              <a:cs typeface="+mn-cs"/>
              <a:sym typeface="Arial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BFA0A6-BAEF-3477-881C-E3D327C9E9A8}"/>
              </a:ext>
            </a:extLst>
          </p:cNvPr>
          <p:cNvSpPr txBox="1"/>
          <p:nvPr/>
        </p:nvSpPr>
        <p:spPr>
          <a:xfrm>
            <a:off x="7313597" y="4308050"/>
            <a:ext cx="4246885" cy="6901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lt"/>
                <a:cs typeface="+mn-cs"/>
                <a:sym typeface="Arial"/>
              </a:rPr>
              <a:t>使用 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TCP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 协议握手</a:t>
            </a:r>
            <a:endParaRPr lang="en-US" altLang="zh-CN" sz="1400" dirty="0">
              <a:latin typeface="+mn-lt"/>
              <a:cs typeface="+mn-cs"/>
              <a:sym typeface="Arial"/>
            </a:endParaRPr>
          </a:p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lt"/>
                <a:cs typeface="+mn-cs"/>
                <a:sym typeface="Arial"/>
              </a:rPr>
              <a:t>如果发生异常，则回退到 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TCP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，确保链接正常建立</a:t>
            </a:r>
            <a:endParaRPr lang="en-US" altLang="zh-CN" sz="1400" dirty="0">
              <a:latin typeface="+mn-lt"/>
              <a:cs typeface="+mn-cs"/>
              <a:sym typeface="Arial"/>
            </a:endParaRPr>
          </a:p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lt"/>
                <a:cs typeface="+mn-cs"/>
                <a:sym typeface="Arial"/>
              </a:rPr>
              <a:t>支持 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iptables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、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IPVLAN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 和 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LB</a:t>
            </a:r>
            <a:endParaRPr lang="zh-CN" altLang="en-US" sz="1400" dirty="0">
              <a:latin typeface="+mn-lt"/>
              <a:cs typeface="+mn-cs"/>
              <a:sym typeface="Arial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59FB0FA-F7AE-02FD-ABC1-E28E1BA8CFD5}"/>
              </a:ext>
            </a:extLst>
          </p:cNvPr>
          <p:cNvSpPr txBox="1"/>
          <p:nvPr/>
        </p:nvSpPr>
        <p:spPr>
          <a:xfrm>
            <a:off x="7313597" y="2048484"/>
            <a:ext cx="4554662" cy="4746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lt"/>
                <a:cs typeface="+mn-cs"/>
                <a:sym typeface="Arial"/>
              </a:rPr>
              <a:t>应用无需修改，直接将 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TCP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 连接替换为 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SMC</a:t>
            </a:r>
          </a:p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lt"/>
                <a:cs typeface="+mn-cs"/>
                <a:sym typeface="Arial"/>
              </a:rPr>
              <a:t>内核层面替换，支持静态链接文件、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fork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、容器等场景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97A503-16B0-5026-272E-B9AC06F440D0}"/>
              </a:ext>
            </a:extLst>
          </p:cNvPr>
          <p:cNvSpPr txBox="1"/>
          <p:nvPr/>
        </p:nvSpPr>
        <p:spPr>
          <a:xfrm>
            <a:off x="7313597" y="3185961"/>
            <a:ext cx="2749681" cy="4746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lt"/>
                <a:cs typeface="+mn-cs"/>
                <a:sym typeface="Arial"/>
              </a:rPr>
              <a:t>基于 </a:t>
            </a:r>
            <a:r>
              <a:rPr lang="en-US" altLang="zh-CN" sz="1400" dirty="0" err="1">
                <a:latin typeface="+mn-lt"/>
                <a:cs typeface="+mn-cs"/>
                <a:sym typeface="Arial"/>
              </a:rPr>
              <a:t>eBPF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 策略的透明加速 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TCP</a:t>
            </a:r>
          </a:p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lt"/>
                <a:cs typeface="+mn-cs"/>
                <a:sym typeface="Arial"/>
              </a:rPr>
              <a:t>例如长短连接、应用类型等</a:t>
            </a:r>
            <a:endParaRPr lang="en-US" altLang="zh-CN" sz="1400" dirty="0">
              <a:latin typeface="+mn-lt"/>
              <a:cs typeface="+mn-cs"/>
              <a:sym typeface="Arial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40DF918-A85A-6E88-F34A-64FEF6A4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ABBC5269-90F4-4F58-1204-996349EB7BEF}"/>
              </a:ext>
            </a:extLst>
          </p:cNvPr>
          <p:cNvSpPr txBox="1">
            <a:spLocks/>
          </p:cNvSpPr>
          <p:nvPr/>
        </p:nvSpPr>
        <p:spPr>
          <a:xfrm>
            <a:off x="301336" y="176829"/>
            <a:ext cx="692465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" altLang="zh-CN" dirty="0">
                <a:solidFill>
                  <a:schemeClr val="bg1"/>
                </a:solidFill>
              </a:rPr>
              <a:t>SMC</a:t>
            </a:r>
            <a:r>
              <a:rPr kumimoji="1" lang="zh-CN" altLang="en-US" dirty="0">
                <a:solidFill>
                  <a:schemeClr val="bg1"/>
                </a:solidFill>
              </a:rPr>
              <a:t> 透明加速 </a:t>
            </a:r>
            <a:r>
              <a:rPr kumimoji="1" lang="en-US" altLang="zh-CN" dirty="0">
                <a:solidFill>
                  <a:schemeClr val="bg1"/>
                </a:solidFill>
              </a:rPr>
              <a:t>TCP</a:t>
            </a:r>
            <a:r>
              <a:rPr kumimoji="1" lang="zh-CN" altLang="en-US" dirty="0">
                <a:solidFill>
                  <a:schemeClr val="bg1"/>
                </a:solidFill>
              </a:rPr>
              <a:t> 应用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04F69D-7D54-4322-6591-089221509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430" y="5309901"/>
            <a:ext cx="4723514" cy="121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60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6CDBBEA-6318-B695-71D5-23BB3406DD9F}"/>
              </a:ext>
            </a:extLst>
          </p:cNvPr>
          <p:cNvSpPr txBox="1"/>
          <p:nvPr/>
        </p:nvSpPr>
        <p:spPr>
          <a:xfrm>
            <a:off x="547580" y="1456479"/>
            <a:ext cx="5432030" cy="351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694" tIns="21694" rIns="21694" bIns="21694" numCol="1" spcCol="38100" rtlCol="0" anchor="ctr">
            <a:spAutoFit/>
          </a:bodyPr>
          <a:lstStyle/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lt"/>
                <a:cs typeface="+mn-cs"/>
                <a:sym typeface="Arial"/>
              </a:rPr>
              <a:t>Micro-benchmark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4BE2393-4868-564A-C367-B1A329E3053B}"/>
              </a:ext>
            </a:extLst>
          </p:cNvPr>
          <p:cNvSpPr txBox="1"/>
          <p:nvPr/>
        </p:nvSpPr>
        <p:spPr>
          <a:xfrm>
            <a:off x="547580" y="3821752"/>
            <a:ext cx="1659638" cy="351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694" tIns="21694" rIns="21694" bIns="21694" numCol="1" spcCol="38100" rtlCol="0" anchor="ctr">
            <a:spAutoFit/>
          </a:bodyPr>
          <a:lstStyle/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lt"/>
                <a:cs typeface="+mn-cs"/>
                <a:sym typeface="Arial"/>
              </a:rPr>
              <a:t>E2E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CC7C221-82B5-70B5-2196-4C7402B334C1}"/>
              </a:ext>
            </a:extLst>
          </p:cNvPr>
          <p:cNvSpPr txBox="1"/>
          <p:nvPr/>
        </p:nvSpPr>
        <p:spPr>
          <a:xfrm>
            <a:off x="1120795" y="1823454"/>
            <a:ext cx="1598725" cy="259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lt"/>
                <a:cs typeface="+mn-cs"/>
                <a:sym typeface="Arial"/>
              </a:rPr>
              <a:t>SMC-R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 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(ERDMA)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C08373-FF62-F59C-8284-EC6526AAB65F}"/>
              </a:ext>
            </a:extLst>
          </p:cNvPr>
          <p:cNvSpPr txBox="1"/>
          <p:nvPr/>
        </p:nvSpPr>
        <p:spPr>
          <a:xfrm>
            <a:off x="1120795" y="4188728"/>
            <a:ext cx="1598725" cy="259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lt"/>
                <a:cs typeface="+mn-cs"/>
                <a:sym typeface="Arial"/>
              </a:rPr>
              <a:t>SMC-R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 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(ERDMA)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A8DF324-72D3-EE35-C41F-F0C9570FB16F}"/>
              </a:ext>
            </a:extLst>
          </p:cNvPr>
          <p:cNvSpPr txBox="1"/>
          <p:nvPr/>
        </p:nvSpPr>
        <p:spPr>
          <a:xfrm>
            <a:off x="1120795" y="2598267"/>
            <a:ext cx="1738186" cy="259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lt"/>
                <a:cs typeface="+mn-cs"/>
                <a:sym typeface="Arial"/>
              </a:rPr>
              <a:t>SMC-D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 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(loopback)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F55648C-B653-3823-4EFE-7D35081CD6EB}"/>
              </a:ext>
            </a:extLst>
          </p:cNvPr>
          <p:cNvSpPr txBox="1"/>
          <p:nvPr/>
        </p:nvSpPr>
        <p:spPr>
          <a:xfrm>
            <a:off x="1120795" y="5403056"/>
            <a:ext cx="1738186" cy="259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lt"/>
                <a:cs typeface="+mn-cs"/>
                <a:sym typeface="Arial"/>
              </a:rPr>
              <a:t>SMC-D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 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(loopback)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832C37-A07B-252A-7288-E4CA5AFBCBF1}"/>
              </a:ext>
            </a:extLst>
          </p:cNvPr>
          <p:cNvSpPr txBox="1"/>
          <p:nvPr/>
        </p:nvSpPr>
        <p:spPr>
          <a:xfrm>
            <a:off x="3263595" y="1824010"/>
            <a:ext cx="3078297" cy="259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defTabSz="352666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err="1">
                <a:latin typeface="+mn-lt"/>
                <a:cs typeface="+mn-cs"/>
                <a:sym typeface="Arial"/>
              </a:rPr>
              <a:t>sockperf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: 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时延降低 </a:t>
            </a:r>
            <a:r>
              <a:rPr lang="en-US" altLang="zh-CN" sz="1400" b="1" dirty="0">
                <a:latin typeface="+mn-lt"/>
                <a:cs typeface="+mn-cs"/>
                <a:sym typeface="Arial"/>
              </a:rPr>
              <a:t>45%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，吞吐提升 </a:t>
            </a:r>
            <a:r>
              <a:rPr lang="en-US" altLang="zh-CN" sz="1400" b="1" dirty="0">
                <a:latin typeface="+mn-lt"/>
                <a:cs typeface="+mn-cs"/>
                <a:sym typeface="Arial"/>
              </a:rPr>
              <a:t>50%</a:t>
            </a:r>
            <a:endParaRPr lang="zh-CN" altLang="en-US" sz="1400" b="1" dirty="0">
              <a:latin typeface="+mn-lt"/>
              <a:cs typeface="+mn-cs"/>
              <a:sym typeface="Arial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76E4AFC-581A-924A-96F7-F62011943CA1}"/>
              </a:ext>
            </a:extLst>
          </p:cNvPr>
          <p:cNvSpPr txBox="1"/>
          <p:nvPr/>
        </p:nvSpPr>
        <p:spPr>
          <a:xfrm>
            <a:off x="3263595" y="2099232"/>
            <a:ext cx="2124510" cy="259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defTabSz="352666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err="1">
                <a:latin typeface="+mn-lt"/>
                <a:cs typeface="+mn-cs"/>
                <a:sym typeface="Arial"/>
              </a:rPr>
              <a:t>netperf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: TCP_RR 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提升 </a:t>
            </a:r>
            <a:r>
              <a:rPr lang="en-US" altLang="zh-CN" sz="1400" b="1" dirty="0">
                <a:latin typeface="+mn-lt"/>
                <a:cs typeface="+mn-cs"/>
                <a:sym typeface="Arial"/>
              </a:rPr>
              <a:t>103%</a:t>
            </a:r>
            <a:endParaRPr lang="zh-CN" altLang="en-US" sz="1400" b="1" dirty="0">
              <a:latin typeface="+mn-lt"/>
              <a:cs typeface="+mn-cs"/>
              <a:sym typeface="Arial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EC193E5-FA3F-0193-F448-573AC984A9C4}"/>
              </a:ext>
            </a:extLst>
          </p:cNvPr>
          <p:cNvSpPr txBox="1"/>
          <p:nvPr/>
        </p:nvSpPr>
        <p:spPr>
          <a:xfrm>
            <a:off x="3263595" y="2598267"/>
            <a:ext cx="3357219" cy="259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defTabSz="352666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err="1">
                <a:latin typeface="+mn-lt"/>
                <a:cs typeface="+mn-cs"/>
                <a:sym typeface="Arial"/>
              </a:rPr>
              <a:t>sockperf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: 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时延降低 </a:t>
            </a:r>
            <a:r>
              <a:rPr lang="en-US" altLang="zh-CN" sz="1400" b="1" dirty="0">
                <a:latin typeface="+mn-lt"/>
                <a:cs typeface="+mn-cs"/>
                <a:sym typeface="Arial"/>
              </a:rPr>
              <a:t>53%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，吞吐提升 </a:t>
            </a:r>
            <a:r>
              <a:rPr lang="en-US" altLang="zh-CN" sz="1400" b="1" dirty="0">
                <a:latin typeface="+mn-lt"/>
                <a:cs typeface="+mn-cs"/>
                <a:sym typeface="Arial"/>
              </a:rPr>
              <a:t>3x - 5x</a:t>
            </a:r>
            <a:endParaRPr lang="zh-CN" altLang="en-US" sz="1400" b="1" dirty="0">
              <a:latin typeface="+mn-lt"/>
              <a:cs typeface="+mn-cs"/>
              <a:sym typeface="Arial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BB23450-E9EA-9FD1-2CC4-6029AB35F091}"/>
              </a:ext>
            </a:extLst>
          </p:cNvPr>
          <p:cNvSpPr txBox="1"/>
          <p:nvPr/>
        </p:nvSpPr>
        <p:spPr>
          <a:xfrm>
            <a:off x="3263595" y="2849827"/>
            <a:ext cx="1638800" cy="259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defTabSz="352666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err="1">
                <a:latin typeface="+mn-lt"/>
                <a:cs typeface="+mn-cs"/>
                <a:sym typeface="Arial"/>
              </a:rPr>
              <a:t>iperf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: 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吞吐提升 </a:t>
            </a:r>
            <a:r>
              <a:rPr lang="en-US" altLang="zh-CN" sz="1400" b="1" dirty="0">
                <a:latin typeface="+mn-lt"/>
                <a:cs typeface="+mn-cs"/>
                <a:sym typeface="Arial"/>
              </a:rPr>
              <a:t>210%</a:t>
            </a:r>
            <a:endParaRPr lang="zh-CN" altLang="en-US" sz="1400" b="1" dirty="0">
              <a:latin typeface="+mn-lt"/>
              <a:cs typeface="+mn-cs"/>
              <a:sym typeface="Arial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9CA0B7-1066-35DD-93E6-6A9D0A2E6908}"/>
              </a:ext>
            </a:extLst>
          </p:cNvPr>
          <p:cNvSpPr txBox="1"/>
          <p:nvPr/>
        </p:nvSpPr>
        <p:spPr>
          <a:xfrm>
            <a:off x="3263595" y="5410207"/>
            <a:ext cx="2180615" cy="259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defTabSz="352666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+mn-lt"/>
                <a:cs typeface="+mn-cs"/>
                <a:sym typeface="Arial"/>
              </a:rPr>
              <a:t>NGINX / </a:t>
            </a:r>
            <a:r>
              <a:rPr lang="en-US" altLang="zh-CN" sz="1400" dirty="0" err="1">
                <a:latin typeface="+mn-lt"/>
                <a:cs typeface="+mn-cs"/>
                <a:sym typeface="Arial"/>
              </a:rPr>
              <a:t>wrk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: QPS 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提升 </a:t>
            </a:r>
            <a:r>
              <a:rPr lang="en-US" altLang="zh-CN" sz="1400" b="1" dirty="0">
                <a:latin typeface="+mn-lt"/>
                <a:cs typeface="+mn-cs"/>
                <a:sym typeface="Arial"/>
              </a:rPr>
              <a:t>43%</a:t>
            </a:r>
            <a:endParaRPr lang="zh-CN" altLang="en-US" sz="1400" b="1" dirty="0">
              <a:latin typeface="+mn-lt"/>
              <a:cs typeface="+mn-cs"/>
              <a:sym typeface="Arial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F3BC84-F0E7-6FCB-B1AE-D25FDAFFFAB1}"/>
              </a:ext>
            </a:extLst>
          </p:cNvPr>
          <p:cNvSpPr txBox="1"/>
          <p:nvPr/>
        </p:nvSpPr>
        <p:spPr>
          <a:xfrm>
            <a:off x="3263595" y="5661269"/>
            <a:ext cx="1622770" cy="259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defTabSz="352666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+mn-lt"/>
                <a:cs typeface="+mn-cs"/>
                <a:sym typeface="Arial"/>
              </a:rPr>
              <a:t>Redis: QPS 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提升 </a:t>
            </a:r>
            <a:r>
              <a:rPr lang="en-US" altLang="zh-CN" sz="1400" b="1" dirty="0">
                <a:latin typeface="+mn-lt"/>
                <a:cs typeface="+mn-cs"/>
                <a:sym typeface="Arial"/>
              </a:rPr>
              <a:t>23%</a:t>
            </a:r>
            <a:endParaRPr lang="zh-CN" altLang="en-US" sz="1400" b="1" dirty="0">
              <a:latin typeface="+mn-lt"/>
              <a:cs typeface="+mn-cs"/>
              <a:sym typeface="Arial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708539D-F91D-DF51-E73B-7B2A972D6D0F}"/>
              </a:ext>
            </a:extLst>
          </p:cNvPr>
          <p:cNvSpPr txBox="1"/>
          <p:nvPr/>
        </p:nvSpPr>
        <p:spPr>
          <a:xfrm>
            <a:off x="3263595" y="4188728"/>
            <a:ext cx="2180615" cy="259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defTabSz="352666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+mn-lt"/>
                <a:cs typeface="+mn-cs"/>
                <a:sym typeface="Arial"/>
              </a:rPr>
              <a:t>NGINX / </a:t>
            </a:r>
            <a:r>
              <a:rPr lang="en-US" altLang="zh-CN" sz="1400" dirty="0" err="1">
                <a:latin typeface="+mn-lt"/>
                <a:cs typeface="+mn-cs"/>
                <a:sym typeface="Arial"/>
              </a:rPr>
              <a:t>wrk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: QPS 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提升 </a:t>
            </a:r>
            <a:r>
              <a:rPr lang="en-US" altLang="zh-CN" sz="1400" b="1" dirty="0">
                <a:latin typeface="+mn-lt"/>
                <a:cs typeface="+mn-cs"/>
                <a:sym typeface="Arial"/>
              </a:rPr>
              <a:t>49%</a:t>
            </a:r>
            <a:endParaRPr lang="zh-CN" altLang="en-US" sz="1400" b="1" dirty="0">
              <a:latin typeface="+mn-lt"/>
              <a:cs typeface="+mn-cs"/>
              <a:sym typeface="Arial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145608C-FE7A-0CF4-911B-D371D482506E}"/>
              </a:ext>
            </a:extLst>
          </p:cNvPr>
          <p:cNvSpPr txBox="1"/>
          <p:nvPr/>
        </p:nvSpPr>
        <p:spPr>
          <a:xfrm>
            <a:off x="3263595" y="4440039"/>
            <a:ext cx="1622770" cy="259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defTabSz="352666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+mn-lt"/>
                <a:cs typeface="+mn-cs"/>
                <a:sym typeface="Arial"/>
              </a:rPr>
              <a:t>Redis: QPS 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提升 </a:t>
            </a:r>
            <a:r>
              <a:rPr lang="en-US" altLang="zh-CN" sz="1400" b="1" dirty="0">
                <a:latin typeface="+mn-lt"/>
                <a:cs typeface="+mn-cs"/>
                <a:sym typeface="Arial"/>
              </a:rPr>
              <a:t>78%</a:t>
            </a:r>
            <a:endParaRPr lang="zh-CN" altLang="en-US" sz="1400" b="1" dirty="0">
              <a:latin typeface="+mn-lt"/>
              <a:cs typeface="+mn-cs"/>
              <a:sym typeface="Arial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3AEDE99-E64F-45C5-AEB7-5CB81DF005F9}"/>
              </a:ext>
            </a:extLst>
          </p:cNvPr>
          <p:cNvSpPr txBox="1"/>
          <p:nvPr/>
        </p:nvSpPr>
        <p:spPr>
          <a:xfrm>
            <a:off x="3263595" y="4691350"/>
            <a:ext cx="2294428" cy="259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defTabSz="352666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+mn-lt"/>
                <a:cs typeface="+mn-cs"/>
                <a:sym typeface="Arial"/>
              </a:rPr>
              <a:t>Curve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 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(MLX5): IOPS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 提升 </a:t>
            </a:r>
            <a:r>
              <a:rPr lang="en-US" altLang="zh-CN" sz="1400" b="1" dirty="0">
                <a:latin typeface="+mn-lt"/>
                <a:cs typeface="+mn-cs"/>
                <a:sym typeface="Arial"/>
              </a:rPr>
              <a:t>19%</a:t>
            </a:r>
            <a:endParaRPr lang="zh-CN" altLang="en-US" sz="1400" b="1" dirty="0">
              <a:latin typeface="+mn-lt"/>
              <a:cs typeface="+mn-cs"/>
              <a:sym typeface="Arial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2D3D15B-6C39-70A7-2D21-DCFA45F3F3E1}"/>
              </a:ext>
            </a:extLst>
          </p:cNvPr>
          <p:cNvSpPr txBox="1"/>
          <p:nvPr/>
        </p:nvSpPr>
        <p:spPr>
          <a:xfrm>
            <a:off x="3263595" y="4942661"/>
            <a:ext cx="1632388" cy="259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defTabSz="352666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err="1">
                <a:latin typeface="+mn-lt"/>
                <a:cs typeface="+mn-cs"/>
                <a:sym typeface="Arial"/>
              </a:rPr>
              <a:t>Netty</a:t>
            </a:r>
            <a:r>
              <a:rPr lang="en-US" altLang="zh-CN" sz="1400" dirty="0">
                <a:latin typeface="+mn-lt"/>
                <a:cs typeface="+mn-cs"/>
                <a:sym typeface="Arial"/>
              </a:rPr>
              <a:t>: QPS</a:t>
            </a:r>
            <a:r>
              <a:rPr lang="zh-CN" altLang="en-US" sz="1400" dirty="0">
                <a:latin typeface="+mn-lt"/>
                <a:cs typeface="+mn-cs"/>
                <a:sym typeface="Arial"/>
              </a:rPr>
              <a:t> 提升 </a:t>
            </a:r>
            <a:r>
              <a:rPr lang="en-US" altLang="zh-CN" sz="1400" b="1" dirty="0">
                <a:latin typeface="+mn-lt"/>
                <a:cs typeface="+mn-cs"/>
                <a:sym typeface="Arial"/>
              </a:rPr>
              <a:t>36%</a:t>
            </a:r>
            <a:endParaRPr lang="zh-CN" altLang="en-US" sz="1400" b="1" dirty="0">
              <a:latin typeface="+mn-lt"/>
              <a:cs typeface="+mn-cs"/>
              <a:sym typeface="Arial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E1984E4-B8DE-7AE1-F873-753263EF1067}"/>
              </a:ext>
            </a:extLst>
          </p:cNvPr>
          <p:cNvSpPr txBox="1"/>
          <p:nvPr/>
        </p:nvSpPr>
        <p:spPr>
          <a:xfrm>
            <a:off x="5135447" y="4439789"/>
            <a:ext cx="761957" cy="259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algn="ctr" defTabSz="35266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latin typeface="+mn-lt"/>
                <a:cs typeface="+mn-cs"/>
                <a:sym typeface="Arial"/>
              </a:rPr>
              <a:t>时延敏感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DEA2BE6-51FB-7798-4AE7-A11C14C957B6}"/>
              </a:ext>
            </a:extLst>
          </p:cNvPr>
          <p:cNvSpPr txBox="1"/>
          <p:nvPr/>
        </p:nvSpPr>
        <p:spPr>
          <a:xfrm>
            <a:off x="5681511" y="4188728"/>
            <a:ext cx="761957" cy="259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algn="ctr" defTabSz="35266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latin typeface="+mn-lt"/>
                <a:cs typeface="+mn-cs"/>
                <a:sym typeface="Arial"/>
              </a:rPr>
              <a:t>时延敏感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6FBDE1-371A-D08A-53E8-4EA14CA0D2DE}"/>
              </a:ext>
            </a:extLst>
          </p:cNvPr>
          <p:cNvSpPr txBox="1"/>
          <p:nvPr/>
        </p:nvSpPr>
        <p:spPr>
          <a:xfrm>
            <a:off x="5148372" y="5661269"/>
            <a:ext cx="761957" cy="259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algn="ctr" defTabSz="35266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latin typeface="+mn-lt"/>
                <a:cs typeface="+mn-cs"/>
                <a:sym typeface="Arial"/>
              </a:rPr>
              <a:t>时延敏感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C1DAEB-9650-C1CD-4B29-181E9D92E052}"/>
              </a:ext>
            </a:extLst>
          </p:cNvPr>
          <p:cNvSpPr txBox="1"/>
          <p:nvPr/>
        </p:nvSpPr>
        <p:spPr>
          <a:xfrm>
            <a:off x="5625335" y="5407347"/>
            <a:ext cx="761957" cy="259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algn="ctr" defTabSz="35266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latin typeface="+mn-lt"/>
                <a:cs typeface="+mn-cs"/>
                <a:sym typeface="Arial"/>
              </a:rPr>
              <a:t>时延敏感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C851168-6C2C-F81C-560E-D14276702FA9}"/>
              </a:ext>
            </a:extLst>
          </p:cNvPr>
          <p:cNvSpPr txBox="1"/>
          <p:nvPr/>
        </p:nvSpPr>
        <p:spPr>
          <a:xfrm>
            <a:off x="5777083" y="4670827"/>
            <a:ext cx="1367892" cy="259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algn="ctr" defTabSz="35266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latin typeface="+mn-lt"/>
                <a:cs typeface="+mn-cs"/>
                <a:sym typeface="Arial"/>
              </a:rPr>
              <a:t>吞吐 </a:t>
            </a:r>
            <a:r>
              <a:rPr lang="en-US" altLang="zh-CN" sz="1400" b="1" dirty="0">
                <a:latin typeface="+mn-lt"/>
                <a:cs typeface="+mn-cs"/>
                <a:sym typeface="Arial"/>
              </a:rPr>
              <a:t>&amp;</a:t>
            </a:r>
            <a:r>
              <a:rPr lang="zh-CN" altLang="en-US" sz="1400" b="1" dirty="0">
                <a:latin typeface="+mn-lt"/>
                <a:cs typeface="+mn-cs"/>
                <a:sym typeface="Arial"/>
              </a:rPr>
              <a:t> 时延敏感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2C5B2F3-949B-90EA-2832-354BDF127321}"/>
              </a:ext>
            </a:extLst>
          </p:cNvPr>
          <p:cNvSpPr txBox="1"/>
          <p:nvPr/>
        </p:nvSpPr>
        <p:spPr>
          <a:xfrm>
            <a:off x="7590743" y="1396392"/>
            <a:ext cx="3568816" cy="290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defTabSz="35266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/>
              </a:rPr>
              <a:t>降低时延、提高吞吐，降低 </a:t>
            </a:r>
            <a:r>
              <a:rPr lang="en-US" altLang="zh-CN" sz="16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/>
              </a:rPr>
              <a:t>CPU</a:t>
            </a:r>
            <a:r>
              <a:rPr lang="zh-CN" altLang="en-US" sz="16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/>
              </a:rPr>
              <a:t> 使用率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15A8772-646E-7B00-4E01-FA5A7CA6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D4B112D1-841E-4386-7AAB-0853FCA94AD5}"/>
              </a:ext>
            </a:extLst>
          </p:cNvPr>
          <p:cNvSpPr txBox="1">
            <a:spLocks/>
          </p:cNvSpPr>
          <p:nvPr/>
        </p:nvSpPr>
        <p:spPr>
          <a:xfrm>
            <a:off x="301336" y="176829"/>
            <a:ext cx="692465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" altLang="zh-CN" dirty="0">
                <a:solidFill>
                  <a:schemeClr val="bg1"/>
                </a:solidFill>
              </a:rPr>
              <a:t>SMC</a:t>
            </a:r>
            <a:r>
              <a:rPr kumimoji="1" lang="zh-CN" altLang="en-US" dirty="0">
                <a:solidFill>
                  <a:schemeClr val="bg1"/>
                </a:solidFill>
              </a:rPr>
              <a:t> 加速效果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95C008C-F6F8-BD32-7A3B-C54A78986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295" y="1808067"/>
            <a:ext cx="4577711" cy="187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C9C11-DCA4-3E1F-300F-D3AEC1A61C42}"/>
              </a:ext>
            </a:extLst>
          </p:cNvPr>
          <p:cNvSpPr txBox="1"/>
          <p:nvPr/>
        </p:nvSpPr>
        <p:spPr>
          <a:xfrm>
            <a:off x="8264212" y="3685247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netperf </a:t>
            </a:r>
            <a:r>
              <a:rPr lang="en-CN" sz="14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TCP_RR</a:t>
            </a:r>
            <a:r>
              <a:rPr lang="zh-CN" altLang="en-US" sz="14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CN" sz="1400" b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提升</a:t>
            </a:r>
            <a:r>
              <a:rPr lang="zh-CN" altLang="en-US" sz="14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US" altLang="zh-CN" sz="14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103%</a:t>
            </a:r>
            <a:endParaRPr lang="en-CN" sz="14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613207C-D3F9-CF15-DBB3-3B656CC4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976" y="3993024"/>
            <a:ext cx="4227826" cy="244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30D8C30B-2744-5029-D590-CB8A4786AF75}"/>
              </a:ext>
            </a:extLst>
          </p:cNvPr>
          <p:cNvSpPr txBox="1"/>
          <p:nvPr/>
        </p:nvSpPr>
        <p:spPr>
          <a:xfrm>
            <a:off x="7838480" y="6550223"/>
            <a:ext cx="3482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Redis </a:t>
            </a:r>
            <a:r>
              <a:rPr lang="en-CN" sz="14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QPS</a:t>
            </a:r>
            <a:r>
              <a:rPr lang="zh-CN" altLang="en-US" sz="14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CN" sz="1400" b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提升</a:t>
            </a:r>
            <a:r>
              <a:rPr lang="zh-CN" altLang="en-US" sz="14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US" altLang="zh-CN" sz="14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78%</a:t>
            </a:r>
            <a:r>
              <a:rPr lang="zh-CN" altLang="en-US" sz="14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，</a:t>
            </a:r>
            <a:r>
              <a:rPr lang="en-US" altLang="zh-CN" sz="14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Latency</a:t>
            </a:r>
            <a:r>
              <a:rPr lang="zh-CN" altLang="en-US" sz="14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CN" sz="14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下降</a:t>
            </a:r>
            <a:r>
              <a:rPr lang="zh-CN" altLang="en-US" sz="14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US" altLang="zh-CN" sz="14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43%</a:t>
            </a:r>
            <a:endParaRPr lang="en-CN" sz="14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5155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42060" y="1164590"/>
            <a:ext cx="1483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目录</a:t>
            </a:r>
          </a:p>
        </p:txBody>
      </p:sp>
      <p:cxnSp>
        <p:nvCxnSpPr>
          <p:cNvPr id="5" name="直接连接符 4"/>
          <p:cNvCxnSpPr>
            <a:stCxn id="6" idx="0"/>
          </p:cNvCxnSpPr>
          <p:nvPr/>
        </p:nvCxnSpPr>
        <p:spPr>
          <a:xfrm>
            <a:off x="3425190" y="1284605"/>
            <a:ext cx="0" cy="50634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 flipH="1">
            <a:off x="3387090" y="1284605"/>
            <a:ext cx="76200" cy="768350"/>
          </a:xfrm>
          <a:prstGeom prst="rect">
            <a:avLst/>
          </a:prstGeom>
          <a:gradFill flip="none" rotWithShape="1">
            <a:gsLst>
              <a:gs pos="0">
                <a:srgbClr val="1B1297"/>
              </a:gs>
              <a:gs pos="100000">
                <a:srgbClr val="C705FB"/>
              </a:gs>
            </a:gsLst>
            <a:lin ang="5400000" scaled="0"/>
          </a:gra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24960" y="1994535"/>
            <a:ext cx="9537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altLang="zh-CN" sz="44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01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610859" y="3416935"/>
            <a:ext cx="63878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36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原理和实现 </a:t>
            </a:r>
            <a:r>
              <a:rPr lang="en-US" altLang="zh-CN" sz="20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 </a:t>
            </a:r>
            <a:r>
              <a:rPr lang="zh-CN" altLang="en-US" sz="2000" dirty="0">
                <a:solidFill>
                  <a:schemeClr val="bg1">
                    <a:lumMod val="25000"/>
                    <a:lumOff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软硬件协同的高性能网络栈 </a:t>
            </a:r>
            <a:r>
              <a:rPr lang="en-US" altLang="zh-CN" sz="2000" dirty="0">
                <a:solidFill>
                  <a:schemeClr val="bg1">
                    <a:lumMod val="25000"/>
                    <a:lumOff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SMC</a:t>
            </a:r>
            <a:endParaRPr lang="zh-CN" altLang="en-US" sz="2000" dirty="0">
              <a:solidFill>
                <a:schemeClr val="bg1"/>
              </a:solidFill>
              <a:latin typeface="Microsoft YaHei Regular" panose="020B0503020204020204" charset="-122"/>
              <a:ea typeface="Microsoft YaHei Regular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124960" y="3343910"/>
            <a:ext cx="9537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altLang="zh-CN" sz="440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02</a:t>
            </a:r>
            <a:endParaRPr lang="en-US" altLang="zh-CN" sz="4400" dirty="0">
              <a:solidFill>
                <a:schemeClr val="bg1"/>
              </a:solidFill>
              <a:latin typeface="Microsoft YaHei Regular" panose="020B0503020204020204" charset="-122"/>
              <a:ea typeface="Microsoft YaHei Regular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304925" y="1879600"/>
            <a:ext cx="1420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>
                <a:solidFill>
                  <a:schemeClr val="tx1">
                    <a:lumMod val="50000"/>
                    <a:lumOff val="50000"/>
                    <a:alpha val="14000"/>
                  </a:schemeClr>
                </a:solidFill>
              </a:rPr>
              <a:t>CONTENT</a:t>
            </a:r>
            <a:endParaRPr lang="zh-CN" altLang="en-US" sz="2000" b="1" i="1" dirty="0">
              <a:solidFill>
                <a:schemeClr val="tx1">
                  <a:lumMod val="50000"/>
                  <a:lumOff val="50000"/>
                  <a:alpha val="14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26734" y="2026920"/>
            <a:ext cx="5757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36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背景和现状 </a:t>
            </a:r>
            <a:r>
              <a:rPr lang="en-US" altLang="zh-CN" sz="20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Linux</a:t>
            </a:r>
            <a:r>
              <a:rPr lang="zh-CN" altLang="en-US" sz="20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TCP</a:t>
            </a:r>
            <a:r>
              <a:rPr lang="zh-CN" altLang="en-US" sz="20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 网络栈的痛点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626734" y="4763135"/>
            <a:ext cx="6106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36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未来展望 </a:t>
            </a:r>
            <a:r>
              <a:rPr lang="en-US" altLang="zh-CN" sz="20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Linux</a:t>
            </a:r>
            <a:r>
              <a:rPr lang="zh-CN" altLang="en-US" sz="20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SMC</a:t>
            </a:r>
            <a:r>
              <a:rPr lang="zh-CN" altLang="en-US" sz="20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 社区未来发展路线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140835" y="4690110"/>
            <a:ext cx="9537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altLang="zh-CN" sz="440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03</a:t>
            </a:r>
            <a:endParaRPr lang="en-US" altLang="zh-CN" sz="4400" dirty="0">
              <a:solidFill>
                <a:schemeClr val="bg1"/>
              </a:solidFill>
              <a:latin typeface="Microsoft YaHei Regular" panose="020B0503020204020204" charset="-122"/>
              <a:ea typeface="Microsoft YaHei Regular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40DF918-A85A-6E88-F34A-64FEF6A4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ABBC5269-90F4-4F58-1204-996349EB7BEF}"/>
              </a:ext>
            </a:extLst>
          </p:cNvPr>
          <p:cNvSpPr txBox="1">
            <a:spLocks/>
          </p:cNvSpPr>
          <p:nvPr/>
        </p:nvSpPr>
        <p:spPr>
          <a:xfrm>
            <a:off x="301336" y="176829"/>
            <a:ext cx="692465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dirty="0">
                <a:solidFill>
                  <a:schemeClr val="bg1"/>
                </a:solidFill>
              </a:rPr>
              <a:t>我们的工作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565293AC-2C09-BEE1-1440-EEF9F6BDE04B}"/>
              </a:ext>
            </a:extLst>
          </p:cNvPr>
          <p:cNvSpPr txBox="1"/>
          <p:nvPr/>
        </p:nvSpPr>
        <p:spPr>
          <a:xfrm>
            <a:off x="724430" y="1320703"/>
            <a:ext cx="550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CN" sz="200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性能</a:t>
            </a:r>
            <a:r>
              <a:rPr lang="zh-CN" altLang="en-US" sz="200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提升 </a:t>
            </a:r>
            <a:r>
              <a:rPr lang="en-US" altLang="zh-CN" sz="200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357%</a:t>
            </a:r>
          </a:p>
          <a:p>
            <a:pPr algn="l"/>
            <a:endParaRPr lang="en-US" altLang="zh-CN" sz="14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eBPF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的策略建联</a:t>
            </a:r>
            <a:r>
              <a:rPr lang="zh-CN" altLang="en-US" sz="160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、并发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建连优化；</a:t>
            </a:r>
            <a:endParaRPr lang="en-US" altLang="zh-CN" sz="160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1600" b="0" dirty="0" err="1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Autocork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和 </a:t>
            </a:r>
            <a:r>
              <a:rPr lang="en-US" altLang="zh-CN" sz="1600" b="0" dirty="0" err="1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sendfile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优化，</a:t>
            </a: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CQ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vector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打散支持；</a:t>
            </a:r>
            <a:endParaRPr lang="en-US" altLang="zh-CN" sz="16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lvl="1" indent="0" algn="l"/>
            <a:endParaRPr lang="en-US" altLang="zh-CN" sz="14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E93AB32C-51FA-5026-673B-33ED06D9F228}"/>
              </a:ext>
            </a:extLst>
          </p:cNvPr>
          <p:cNvSpPr txBox="1"/>
          <p:nvPr/>
        </p:nvSpPr>
        <p:spPr>
          <a:xfrm>
            <a:off x="315188" y="2606953"/>
            <a:ext cx="5398913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云原生场景支持</a:t>
            </a:r>
            <a:endParaRPr lang="en-US" altLang="zh-CN" sz="200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342900" lvl="1" indent="-342900" algn="l">
              <a:buFont typeface="+mj-lt"/>
              <a:buAutoNum type="arabicPeriod"/>
            </a:pPr>
            <a:endParaRPr lang="en-US" altLang="zh-CN" sz="14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SMC loopback</a:t>
            </a:r>
            <a:r>
              <a:rPr lang="zh-CN" altLang="en-US" sz="160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、</a:t>
            </a: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ERDMA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网卡支持；</a:t>
            </a:r>
            <a:endParaRPr lang="en-US" altLang="zh-CN" sz="16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容器网络支持、</a:t>
            </a:r>
            <a:r>
              <a:rPr lang="en-US" altLang="zh-CN" sz="1600" b="0" dirty="0" err="1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sysctl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接口、</a:t>
            </a: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RDMA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复用等；</a:t>
            </a:r>
            <a:endParaRPr lang="en-US" altLang="zh-CN" sz="16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D5CCF555-65F9-A212-9C32-833CE507B2DC}"/>
              </a:ext>
            </a:extLst>
          </p:cNvPr>
          <p:cNvSpPr txBox="1"/>
          <p:nvPr/>
        </p:nvSpPr>
        <p:spPr>
          <a:xfrm>
            <a:off x="301336" y="3729695"/>
            <a:ext cx="7962115" cy="13445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lvl="1" indent="0" algn="l"/>
            <a:endParaRPr lang="en-US" altLang="zh-CN" sz="14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稳定性，上游持续看护</a:t>
            </a:r>
            <a:endParaRPr lang="en-US" altLang="zh-CN" sz="200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lvl="1" indent="0" algn="l"/>
            <a:endParaRPr lang="en-US" altLang="zh-CN" sz="14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数十个 </a:t>
            </a: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panic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问题、彻底解决 </a:t>
            </a: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link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/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US" altLang="zh-CN" sz="1600" b="0" dirty="0" err="1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lgr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问题、增加 </a:t>
            </a: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debug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和统计接口等 </a:t>
            </a:r>
            <a:endParaRPr lang="en-US" altLang="zh-CN" sz="16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lvl="1" indent="0" algn="l"/>
            <a:endParaRPr lang="en-US" altLang="zh-CN" sz="14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5" name="圆形">
            <a:extLst>
              <a:ext uri="{FF2B5EF4-FFF2-40B4-BE49-F238E27FC236}">
                <a16:creationId xmlns:a16="http://schemas.microsoft.com/office/drawing/2014/main" id="{964188C4-A6F6-C285-668F-386625B068FA}"/>
              </a:ext>
            </a:extLst>
          </p:cNvPr>
          <p:cNvSpPr/>
          <p:nvPr/>
        </p:nvSpPr>
        <p:spPr>
          <a:xfrm rot="10800000" flipH="1">
            <a:off x="3117113" y="1770789"/>
            <a:ext cx="152698" cy="1526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8654" tIns="18654" rIns="18654" bIns="18654" anchor="ctr"/>
          <a:lstStyle/>
          <a:p>
            <a:pPr defTabSz="330200">
              <a:defRPr sz="2200" b="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16" name="圆形">
            <a:extLst>
              <a:ext uri="{FF2B5EF4-FFF2-40B4-BE49-F238E27FC236}">
                <a16:creationId xmlns:a16="http://schemas.microsoft.com/office/drawing/2014/main" id="{7751A607-956A-C7F3-00C8-A6923E37B874}"/>
              </a:ext>
            </a:extLst>
          </p:cNvPr>
          <p:cNvSpPr/>
          <p:nvPr/>
        </p:nvSpPr>
        <p:spPr>
          <a:xfrm rot="10800000" flipH="1">
            <a:off x="3117113" y="2876279"/>
            <a:ext cx="152698" cy="1526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8654" tIns="18654" rIns="18654" bIns="18654" anchor="ctr"/>
          <a:lstStyle/>
          <a:p>
            <a:pPr defTabSz="330200">
              <a:defRPr sz="2200" b="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90A4B06-2716-6195-E5B9-B4EB0189B108}"/>
              </a:ext>
            </a:extLst>
          </p:cNvPr>
          <p:cNvSpPr txBox="1"/>
          <p:nvPr/>
        </p:nvSpPr>
        <p:spPr>
          <a:xfrm>
            <a:off x="760681" y="5074293"/>
            <a:ext cx="603883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社区贡献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Linux</a:t>
            </a:r>
            <a:r>
              <a:rPr kumimoji="1"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上游累计合入 </a:t>
            </a:r>
            <a:r>
              <a:rPr kumimoji="1"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100</a:t>
            </a:r>
            <a:r>
              <a:rPr kumimoji="1"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多个补丁，</a:t>
            </a:r>
            <a:r>
              <a:rPr kumimoji="1"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30</a:t>
            </a:r>
            <a:r>
              <a:rPr kumimoji="1"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个 正在 </a:t>
            </a:r>
            <a:r>
              <a:rPr kumimoji="1"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review</a:t>
            </a:r>
            <a:r>
              <a:rPr kumimoji="1"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中</a:t>
            </a:r>
            <a:endParaRPr kumimoji="1"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SMC</a:t>
            </a:r>
            <a:r>
              <a:rPr kumimoji="1"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社区增加三位 </a:t>
            </a:r>
            <a:r>
              <a:rPr kumimoji="1"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reviewers</a:t>
            </a:r>
            <a:r>
              <a:rPr kumimoji="1"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（</a:t>
            </a:r>
            <a:r>
              <a:rPr kumimoji="1"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net/</a:t>
            </a:r>
            <a:r>
              <a:rPr kumimoji="1" lang="en-US" altLang="zh-CN" sz="16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smc</a:t>
            </a:r>
            <a:r>
              <a:rPr kumimoji="1"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  <a:endParaRPr kumimoji="1"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推动 </a:t>
            </a:r>
            <a:r>
              <a:rPr kumimoji="1"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SMCv2.1</a:t>
            </a:r>
            <a:r>
              <a:rPr kumimoji="1"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协议白皮书正式发布</a:t>
            </a:r>
            <a:endParaRPr kumimoji="1"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661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2555240" y="2547547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2419259" y="2420256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72671" y="3602625"/>
            <a:ext cx="295465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z="54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未来展望</a:t>
            </a:r>
            <a:endParaRPr lang="zh-CN" altLang="en-US" sz="5400" spc="600" dirty="0">
              <a:solidFill>
                <a:schemeClr val="bg1"/>
              </a:solidFill>
              <a:latin typeface="Microsoft YaHei W7" charset="0"/>
              <a:ea typeface="Microsoft YaHei W7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662268" y="3514836"/>
            <a:ext cx="2975429" cy="1132114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4662104" y="2868528"/>
            <a:ext cx="27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dirty="0">
                <a:solidFill>
                  <a:srgbClr val="C705FB"/>
                </a:solidFill>
              </a:rPr>
              <a:t>Part Three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815465" y="43815"/>
            <a:ext cx="1342390" cy="644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Microsoft YaHei Regular" panose="020B0503020204020204" charset="-122"/>
                <a:ea typeface="Microsoft YaHei Regular" panose="020B0503020204020204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48186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15A8772-646E-7B00-4E01-FA5A7CA6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D4B112D1-841E-4386-7AAB-0853FCA94AD5}"/>
              </a:ext>
            </a:extLst>
          </p:cNvPr>
          <p:cNvSpPr txBox="1">
            <a:spLocks/>
          </p:cNvSpPr>
          <p:nvPr/>
        </p:nvSpPr>
        <p:spPr>
          <a:xfrm>
            <a:off x="301336" y="176829"/>
            <a:ext cx="692465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dirty="0">
                <a:solidFill>
                  <a:schemeClr val="bg1"/>
                </a:solidFill>
              </a:rPr>
              <a:t>未来展望 </a:t>
            </a:r>
            <a:r>
              <a:rPr kumimoji="1" lang="en-US" altLang="zh-CN" dirty="0">
                <a:solidFill>
                  <a:schemeClr val="bg1"/>
                </a:solidFill>
              </a:rPr>
              <a:t>–</a:t>
            </a:r>
            <a:r>
              <a:rPr kumimoji="1" lang="zh-CN" altLang="en-US" dirty="0">
                <a:solidFill>
                  <a:schemeClr val="bg1"/>
                </a:solidFill>
              </a:rPr>
              <a:t> 技术方向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19AD42E-E879-0B8A-2DE3-861C4D58613A}"/>
              </a:ext>
            </a:extLst>
          </p:cNvPr>
          <p:cNvSpPr txBox="1"/>
          <p:nvPr/>
        </p:nvSpPr>
        <p:spPr>
          <a:xfrm>
            <a:off x="382859" y="1855012"/>
            <a:ext cx="453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取代 </a:t>
            </a:r>
            <a:r>
              <a:rPr kumimoji="1"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TCP</a:t>
            </a:r>
            <a:r>
              <a:rPr kumimoji="1"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成为云上</a:t>
            </a:r>
            <a:r>
              <a:rPr kumimoji="1"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/</a:t>
            </a:r>
            <a:r>
              <a:rPr kumimoji="1"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数据中心默认网络栈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F46DCD-D79D-F436-D2C5-4030E60E2F15}"/>
              </a:ext>
            </a:extLst>
          </p:cNvPr>
          <p:cNvSpPr txBox="1"/>
          <p:nvPr/>
        </p:nvSpPr>
        <p:spPr>
          <a:xfrm>
            <a:off x="1134267" y="2253797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更快</a:t>
            </a: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更稳定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7FA838-43D4-D200-5622-9E7307A05770}"/>
              </a:ext>
            </a:extLst>
          </p:cNvPr>
          <p:cNvSpPr txBox="1"/>
          <p:nvPr/>
        </p:nvSpPr>
        <p:spPr>
          <a:xfrm>
            <a:off x="496505" y="3108189"/>
            <a:ext cx="5432030" cy="320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694" tIns="21694" rIns="21694" bIns="21694" numCol="1" spcCol="38100" rtlCol="0" anchor="ctr">
            <a:spAutoFit/>
          </a:bodyPr>
          <a:lstStyle/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a typeface="Alibaba PuHuiTi R" pitchFamily="18" charset="-122"/>
                <a:cs typeface="Alibaba PuHuiTi R" pitchFamily="18" charset="-122"/>
                <a:sym typeface="Arial"/>
              </a:rPr>
              <a:t>社区继续</a:t>
            </a:r>
            <a:r>
              <a:rPr lang="zh-CN" altLang="en-US" sz="1800" dirty="0">
                <a:ea typeface="Alibaba PuHuiTi R" pitchFamily="18" charset="-122"/>
                <a:cs typeface="Alibaba PuHuiTi R" pitchFamily="18" charset="-122"/>
                <a:sym typeface="Arial"/>
              </a:rPr>
              <a:t>演进</a:t>
            </a:r>
            <a:r>
              <a:rPr lang="zh-CN" altLang="en-US" dirty="0">
                <a:ea typeface="Alibaba PuHuiTi R" pitchFamily="18" charset="-122"/>
                <a:cs typeface="Alibaba PuHuiTi R" pitchFamily="18" charset="-122"/>
                <a:sym typeface="Arial"/>
              </a:rPr>
              <a:t>、构建 </a:t>
            </a:r>
            <a:r>
              <a:rPr lang="en-US" altLang="zh-CN" dirty="0">
                <a:ea typeface="Alibaba PuHuiTi R" pitchFamily="18" charset="-122"/>
                <a:cs typeface="Alibaba PuHuiTi R" pitchFamily="18" charset="-122"/>
                <a:sym typeface="Arial"/>
              </a:rPr>
              <a:t>SMC</a:t>
            </a:r>
            <a:r>
              <a:rPr lang="zh-CN" altLang="en-US" dirty="0">
                <a:ea typeface="Alibaba PuHuiTi R" pitchFamily="18" charset="-122"/>
                <a:cs typeface="Alibaba PuHuiTi R" pitchFamily="18" charset="-122"/>
                <a:sym typeface="Arial"/>
              </a:rPr>
              <a:t> 生态</a:t>
            </a:r>
            <a:endParaRPr lang="en-US" altLang="zh-CN" sz="1800" dirty="0">
              <a:ea typeface="Alibaba PuHuiTi R" pitchFamily="18" charset="-122"/>
              <a:cs typeface="Alibaba PuHuiTi R" pitchFamily="18" charset="-122"/>
              <a:sym typeface="Arial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7A3F14-B3EA-8CC5-121C-E299FFC48496}"/>
              </a:ext>
            </a:extLst>
          </p:cNvPr>
          <p:cNvSpPr txBox="1"/>
          <p:nvPr/>
        </p:nvSpPr>
        <p:spPr>
          <a:xfrm>
            <a:off x="1134267" y="3413889"/>
            <a:ext cx="2956469" cy="805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94" tIns="21694" rIns="21694" bIns="21694" numCol="1" spcCol="38100" rtlCol="0" anchor="ctr">
            <a:spAutoFit/>
          </a:bodyPr>
          <a:lstStyle/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ea typeface="Alibaba PuHuiTi R" pitchFamily="18" charset="-122"/>
                <a:cs typeface="Alibaba PuHuiTi R" pitchFamily="18" charset="-122"/>
                <a:sym typeface="Arial"/>
              </a:rPr>
              <a:t>No</a:t>
            </a:r>
            <a:r>
              <a:rPr lang="zh-CN" altLang="en-US" sz="1600" dirty="0">
                <a:ea typeface="Alibaba PuHuiTi R" pitchFamily="18" charset="-122"/>
                <a:cs typeface="Alibaba PuHuiTi R" pitchFamily="18" charset="-122"/>
                <a:sym typeface="Arial"/>
              </a:rPr>
              <a:t> </a:t>
            </a:r>
            <a:r>
              <a:rPr lang="en-US" altLang="zh-CN" sz="1600" dirty="0">
                <a:ea typeface="Alibaba PuHuiTi R" pitchFamily="18" charset="-122"/>
                <a:cs typeface="Alibaba PuHuiTi R" pitchFamily="18" charset="-122"/>
                <a:sym typeface="Arial"/>
              </a:rPr>
              <a:t>vendor</a:t>
            </a:r>
            <a:r>
              <a:rPr lang="zh-CN" altLang="en-US" sz="1600" dirty="0">
                <a:ea typeface="Alibaba PuHuiTi R" pitchFamily="18" charset="-122"/>
                <a:cs typeface="Alibaba PuHuiTi R" pitchFamily="18" charset="-122"/>
                <a:sym typeface="Arial"/>
              </a:rPr>
              <a:t> </a:t>
            </a:r>
            <a:r>
              <a:rPr lang="en-US" altLang="zh-CN" sz="1600" dirty="0">
                <a:ea typeface="Alibaba PuHuiTi R" pitchFamily="18" charset="-122"/>
                <a:cs typeface="Alibaba PuHuiTi R" pitchFamily="18" charset="-122"/>
                <a:sym typeface="Arial"/>
              </a:rPr>
              <a:t>lock-in</a:t>
            </a:r>
          </a:p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ea typeface="Alibaba PuHuiTi R" pitchFamily="18" charset="-122"/>
                <a:cs typeface="Alibaba PuHuiTi R" pitchFamily="18" charset="-122"/>
                <a:sym typeface="Arial"/>
              </a:rPr>
              <a:t>推进 </a:t>
            </a:r>
            <a:r>
              <a:rPr lang="en-US" altLang="zh-CN" sz="1600" dirty="0">
                <a:ea typeface="Alibaba PuHuiTi R" pitchFamily="18" charset="-122"/>
                <a:cs typeface="Alibaba PuHuiTi R" pitchFamily="18" charset="-122"/>
                <a:sym typeface="Arial"/>
              </a:rPr>
              <a:t>IETF</a:t>
            </a:r>
            <a:r>
              <a:rPr lang="zh-CN" altLang="en-US" sz="1600" dirty="0">
                <a:ea typeface="Alibaba PuHuiTi R" pitchFamily="18" charset="-122"/>
                <a:cs typeface="Alibaba PuHuiTi R" pitchFamily="18" charset="-122"/>
                <a:sym typeface="Arial"/>
              </a:rPr>
              <a:t> </a:t>
            </a:r>
            <a:r>
              <a:rPr lang="en-US" altLang="zh-CN" sz="1600" dirty="0">
                <a:ea typeface="Alibaba PuHuiTi R" pitchFamily="18" charset="-122"/>
                <a:cs typeface="Alibaba PuHuiTi R" pitchFamily="18" charset="-122"/>
                <a:sym typeface="Arial"/>
              </a:rPr>
              <a:t>RFC</a:t>
            </a:r>
            <a:r>
              <a:rPr lang="zh-CN" altLang="en-US" sz="1600" dirty="0">
                <a:ea typeface="Alibaba PuHuiTi R" pitchFamily="18" charset="-122"/>
                <a:cs typeface="Alibaba PuHuiTi R" pitchFamily="18" charset="-122"/>
                <a:sym typeface="Arial"/>
              </a:rPr>
              <a:t> </a:t>
            </a:r>
            <a:r>
              <a:rPr lang="en-US" altLang="zh-CN" sz="1600" dirty="0">
                <a:ea typeface="Alibaba PuHuiTi R" pitchFamily="18" charset="-122"/>
                <a:cs typeface="Alibaba PuHuiTi R" pitchFamily="18" charset="-122"/>
                <a:sym typeface="Arial"/>
              </a:rPr>
              <a:t>7609</a:t>
            </a:r>
            <a:r>
              <a:rPr lang="zh-CN" altLang="en-US" sz="1600" dirty="0">
                <a:ea typeface="Alibaba PuHuiTi R" pitchFamily="18" charset="-122"/>
                <a:cs typeface="Alibaba PuHuiTi R" pitchFamily="18" charset="-122"/>
                <a:sym typeface="Arial"/>
              </a:rPr>
              <a:t> 协议增强</a:t>
            </a:r>
            <a:endParaRPr lang="en-US" altLang="zh-CN" sz="1600" dirty="0">
              <a:ea typeface="Alibaba PuHuiTi R" pitchFamily="18" charset="-122"/>
              <a:cs typeface="Alibaba PuHuiTi R" pitchFamily="18" charset="-122"/>
              <a:sym typeface="Arial"/>
            </a:endParaRPr>
          </a:p>
          <a:p>
            <a:pPr marL="257175" indent="-257175" defTabSz="3526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ea typeface="Alibaba PuHuiTi R" pitchFamily="18" charset="-122"/>
                <a:cs typeface="Alibaba PuHuiTi R" pitchFamily="18" charset="-122"/>
                <a:sym typeface="Arial"/>
              </a:rPr>
              <a:t>基于 </a:t>
            </a:r>
            <a:r>
              <a:rPr lang="en-US" altLang="zh-CN" sz="1600" dirty="0">
                <a:ea typeface="Alibaba PuHuiTi R" pitchFamily="18" charset="-122"/>
                <a:cs typeface="Alibaba PuHuiTi R" pitchFamily="18" charset="-122"/>
                <a:sym typeface="Arial"/>
              </a:rPr>
              <a:t>Linux</a:t>
            </a:r>
            <a:r>
              <a:rPr lang="zh-CN" altLang="en-US" sz="1600" dirty="0">
                <a:ea typeface="Alibaba PuHuiTi R" pitchFamily="18" charset="-122"/>
                <a:cs typeface="Alibaba PuHuiTi R" pitchFamily="18" charset="-122"/>
                <a:sym typeface="Arial"/>
              </a:rPr>
              <a:t> 社区维护和增强</a:t>
            </a:r>
            <a:endParaRPr lang="en-US" altLang="zh-CN" sz="1600" dirty="0">
              <a:ea typeface="Alibaba PuHuiTi R" pitchFamily="18" charset="-122"/>
              <a:cs typeface="Alibaba PuHuiTi R" pitchFamily="18" charset="-122"/>
              <a:sym typeface="Arial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D085CB-DD5C-EB5A-1BDE-95F9C64A29BB}"/>
              </a:ext>
            </a:extLst>
          </p:cNvPr>
          <p:cNvSpPr txBox="1"/>
          <p:nvPr/>
        </p:nvSpPr>
        <p:spPr>
          <a:xfrm>
            <a:off x="496505" y="4448022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 Neue" panose="02000503000000020004" pitchFamily="2" charset="0"/>
              </a:rPr>
              <a:t>SMC</a:t>
            </a:r>
            <a:r>
              <a:rPr lang="zh-CN" altLang="en-US" dirty="0"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</a:rPr>
              <a:t>is not Silver Bullet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24AC08-031F-D233-5B57-876926A13B12}"/>
              </a:ext>
            </a:extLst>
          </p:cNvPr>
          <p:cNvSpPr txBox="1"/>
          <p:nvPr/>
        </p:nvSpPr>
        <p:spPr>
          <a:xfrm>
            <a:off x="1134267" y="4906574"/>
            <a:ext cx="5734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zh-CN" sz="1600" b="0" i="0" dirty="0">
                <a:effectLst/>
                <a:latin typeface="Helvetica Neue" panose="02000503000000020004" pitchFamily="2" charset="0"/>
              </a:rPr>
              <a:t>RDMA </a:t>
            </a:r>
            <a:r>
              <a:rPr lang="zh-CN" altLang="en-US" sz="1600" b="0" i="0" dirty="0">
                <a:effectLst/>
                <a:latin typeface="Helvetica Neue" panose="02000503000000020004" pitchFamily="2" charset="0"/>
              </a:rPr>
              <a:t>建连性能慢导致短连接性能</a:t>
            </a:r>
            <a:r>
              <a:rPr lang="zh-CN" altLang="en-US" sz="1600" dirty="0">
                <a:latin typeface="Helvetica Neue" panose="02000503000000020004" pitchFamily="2" charset="0"/>
              </a:rPr>
              <a:t>差</a:t>
            </a:r>
            <a:endParaRPr lang="en-US" altLang="zh-CN" sz="1600" dirty="0">
              <a:latin typeface="Helvetica Neue" panose="02000503000000020004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effectLst/>
                <a:latin typeface="Helvetica Neue" panose="02000503000000020004" pitchFamily="2" charset="0"/>
              </a:rPr>
              <a:t>通信所需要的内存需提前静态分配</a:t>
            </a:r>
          </a:p>
          <a:p>
            <a:endParaRPr kumimoji="1" lang="zh-CN" altLang="en-US" sz="1600" dirty="0"/>
          </a:p>
        </p:txBody>
      </p:sp>
      <p:pic>
        <p:nvPicPr>
          <p:cNvPr id="10" name="Graphic 16">
            <a:extLst>
              <a:ext uri="{FF2B5EF4-FFF2-40B4-BE49-F238E27FC236}">
                <a16:creationId xmlns:a16="http://schemas.microsoft.com/office/drawing/2014/main" id="{6383835D-4B09-0A5D-78E9-8F92A7A652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7" r="13102" b="22607"/>
          <a:stretch/>
        </p:blipFill>
        <p:spPr>
          <a:xfrm>
            <a:off x="4964372" y="1917835"/>
            <a:ext cx="6844769" cy="33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5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211705"/>
            <a:ext cx="9144000" cy="1217295"/>
          </a:xfrm>
        </p:spPr>
        <p:txBody>
          <a:bodyPr lIns="90000"/>
          <a:lstStyle/>
          <a:p>
            <a:pPr algn="ctr"/>
            <a:r>
              <a:rPr lang="zh-CN" altLang="en-US" dirty="0">
                <a:solidFill>
                  <a:schemeClr val="bg1"/>
                </a:solidFill>
                <a:effectLst/>
              </a:rPr>
              <a:t>谢谢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2555240" y="2547547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2419259" y="2420256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87569" y="3602625"/>
            <a:ext cx="412484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z="5400" spc="600" dirty="0">
                <a:solidFill>
                  <a:schemeClr val="bg1"/>
                </a:solidFill>
                <a:latin typeface="Microsoft YaHei W7" charset="0"/>
                <a:ea typeface="Microsoft YaHei W7" charset="0"/>
              </a:rPr>
              <a:t>背景和现状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662268" y="3514836"/>
            <a:ext cx="2975429" cy="1132114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4662104" y="2868528"/>
            <a:ext cx="27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dirty="0">
                <a:solidFill>
                  <a:srgbClr val="C705FB"/>
                </a:solidFill>
              </a:rPr>
              <a:t>Part One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815465" y="43815"/>
            <a:ext cx="1342390" cy="644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Microsoft YaHei Regular" panose="020B0503020204020204" charset="-122"/>
                <a:ea typeface="Microsoft YaHei Regular" panose="020B0503020204020204" charset="-122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01336" y="176829"/>
            <a:ext cx="5794664" cy="662782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Linux</a:t>
            </a:r>
            <a:r>
              <a:rPr kumimoji="1" lang="zh-CN" altLang="en-US" dirty="0">
                <a:solidFill>
                  <a:schemeClr val="bg1"/>
                </a:solidFill>
              </a:rPr>
              <a:t> 内核网络栈 </a:t>
            </a:r>
            <a:r>
              <a:rPr kumimoji="1" lang="en-US" altLang="zh-CN" dirty="0">
                <a:solidFill>
                  <a:schemeClr val="bg1"/>
                </a:solidFill>
              </a:rPr>
              <a:t>– </a:t>
            </a:r>
            <a:r>
              <a:rPr kumimoji="1" lang="en" altLang="zh-CN" dirty="0">
                <a:solidFill>
                  <a:schemeClr val="bg1"/>
                </a:solidFill>
              </a:rPr>
              <a:t>TCP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5EE4D92-E7EC-6428-D2A2-24309B8D1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19"/>
          <a:stretch/>
        </p:blipFill>
        <p:spPr>
          <a:xfrm>
            <a:off x="131258" y="1765106"/>
            <a:ext cx="6602602" cy="3434576"/>
          </a:xfrm>
          <a:prstGeom prst="rect">
            <a:avLst/>
          </a:prstGeom>
        </p:spPr>
      </p:pic>
      <p:pic>
        <p:nvPicPr>
          <p:cNvPr id="6150" name="Picture 6" descr="Cisco: Internet traffic to quadruple by 2015 - CNET">
            <a:extLst>
              <a:ext uri="{FF2B5EF4-FFF2-40B4-BE49-F238E27FC236}">
                <a16:creationId xmlns:a16="http://schemas.microsoft.com/office/drawing/2014/main" id="{92284464-5397-AC7F-FF58-CF0209C9D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7" b="3757"/>
          <a:stretch/>
        </p:blipFill>
        <p:spPr bwMode="auto">
          <a:xfrm>
            <a:off x="6938417" y="1765106"/>
            <a:ext cx="5122325" cy="388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51A8A57C-A319-2D7B-43E4-D5389A0C3359}"/>
              </a:ext>
            </a:extLst>
          </p:cNvPr>
          <p:cNvSpPr txBox="1"/>
          <p:nvPr/>
        </p:nvSpPr>
        <p:spPr>
          <a:xfrm>
            <a:off x="499247" y="5651591"/>
            <a:ext cx="6364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-</a:t>
            </a:r>
            <a:r>
              <a:rPr kumimoji="1" lang="zh-CN" altLang="en-US" dirty="0"/>
              <a:t> 随着过去几十年互联网技术的普及，互联网流量迅速增长。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-</a:t>
            </a:r>
            <a:r>
              <a:rPr kumimoji="1" lang="zh-CN" altLang="en-US" dirty="0"/>
              <a:t> 其中又以诞生了数十年的 </a:t>
            </a:r>
            <a:r>
              <a:rPr kumimoji="1" lang="en-US" altLang="zh-CN" dirty="0"/>
              <a:t>TCP</a:t>
            </a:r>
            <a:r>
              <a:rPr kumimoji="1" lang="zh-CN" altLang="en-US" dirty="0"/>
              <a:t> 流量占比最多。</a:t>
            </a:r>
          </a:p>
        </p:txBody>
      </p:sp>
      <p:pic>
        <p:nvPicPr>
          <p:cNvPr id="6152" name="Picture 8" descr="Technology - Tessares">
            <a:extLst>
              <a:ext uri="{FF2B5EF4-FFF2-40B4-BE49-F238E27FC236}">
                <a16:creationId xmlns:a16="http://schemas.microsoft.com/office/drawing/2014/main" id="{5C4BD7CC-0066-4002-D20C-CB118B493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663" y="1206409"/>
            <a:ext cx="2119296" cy="155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48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54">
            <a:extLst>
              <a:ext uri="{FF2B5EF4-FFF2-40B4-BE49-F238E27FC236}">
                <a16:creationId xmlns:a16="http://schemas.microsoft.com/office/drawing/2014/main" id="{2C415C8D-68AA-82FA-977D-5B46D177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6" name="标题 2">
            <a:extLst>
              <a:ext uri="{FF2B5EF4-FFF2-40B4-BE49-F238E27FC236}">
                <a16:creationId xmlns:a16="http://schemas.microsoft.com/office/drawing/2014/main" id="{C2E4BF59-E2D0-69C3-2A0F-B20651AF7764}"/>
              </a:ext>
            </a:extLst>
          </p:cNvPr>
          <p:cNvSpPr txBox="1">
            <a:spLocks/>
          </p:cNvSpPr>
          <p:nvPr/>
        </p:nvSpPr>
        <p:spPr>
          <a:xfrm>
            <a:off x="301336" y="176829"/>
            <a:ext cx="579466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-US" altLang="zh-CN">
                <a:solidFill>
                  <a:schemeClr val="bg1"/>
                </a:solidFill>
              </a:rPr>
              <a:t>Linux</a:t>
            </a:r>
            <a:r>
              <a:rPr kumimoji="1" lang="zh-CN" altLang="en-US">
                <a:solidFill>
                  <a:schemeClr val="bg1"/>
                </a:solidFill>
              </a:rPr>
              <a:t> 内核网络栈 </a:t>
            </a:r>
            <a:r>
              <a:rPr kumimoji="1" lang="en-US" altLang="zh-CN">
                <a:solidFill>
                  <a:schemeClr val="bg1"/>
                </a:solidFill>
              </a:rPr>
              <a:t>– </a:t>
            </a:r>
            <a:r>
              <a:rPr kumimoji="1" lang="en" altLang="zh-CN">
                <a:solidFill>
                  <a:schemeClr val="bg1"/>
                </a:solidFill>
              </a:rPr>
              <a:t>TCP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3316" name="Picture 4" descr="Docker Applications with Kubernetes with Safer Rolling-OpsMx Blog | OpsMx  Blog">
            <a:extLst>
              <a:ext uri="{FF2B5EF4-FFF2-40B4-BE49-F238E27FC236}">
                <a16:creationId xmlns:a16="http://schemas.microsoft.com/office/drawing/2014/main" id="{DAFA724F-A0A2-3C01-384C-FCBF1C231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083" y="4809832"/>
            <a:ext cx="2894605" cy="154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FB3B78-839C-C625-AA35-A470724864AB}"/>
              </a:ext>
            </a:extLst>
          </p:cNvPr>
          <p:cNvGrpSpPr/>
          <p:nvPr/>
        </p:nvGrpSpPr>
        <p:grpSpPr>
          <a:xfrm>
            <a:off x="825069" y="4978577"/>
            <a:ext cx="3848931" cy="1320954"/>
            <a:chOff x="7542534" y="1141372"/>
            <a:chExt cx="3848931" cy="1320954"/>
          </a:xfrm>
        </p:grpSpPr>
        <p:pic>
          <p:nvPicPr>
            <p:cNvPr id="13320" name="Picture 8" descr="ChatGPT - Wikipedia">
              <a:extLst>
                <a:ext uri="{FF2B5EF4-FFF2-40B4-BE49-F238E27FC236}">
                  <a16:creationId xmlns:a16="http://schemas.microsoft.com/office/drawing/2014/main" id="{4C7F7BC3-2D68-9CE0-FE6C-AC7321DA61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2534" y="1238065"/>
              <a:ext cx="1187139" cy="1187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2" name="Picture 10" descr="Stable Diffusion Review 2023: Pricing &amp; Features - Tekpon">
              <a:extLst>
                <a:ext uri="{FF2B5EF4-FFF2-40B4-BE49-F238E27FC236}">
                  <a16:creationId xmlns:a16="http://schemas.microsoft.com/office/drawing/2014/main" id="{E0537D5A-6716-596C-165A-49E4CB973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6677" y="1141372"/>
              <a:ext cx="1320954" cy="132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4" name="Picture 12" descr="通义千问- 维基百科，自由的百科全书">
              <a:extLst>
                <a:ext uri="{FF2B5EF4-FFF2-40B4-BE49-F238E27FC236}">
                  <a16:creationId xmlns:a16="http://schemas.microsoft.com/office/drawing/2014/main" id="{1B869249-2992-0307-29B4-0BD35A98A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3748" y="1317487"/>
              <a:ext cx="1107717" cy="1107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326" name="Picture 14" descr="Five things that are bigger than the Internet: Findings from this year's  Global Cloud Index - Cisco Blogs">
            <a:extLst>
              <a:ext uri="{FF2B5EF4-FFF2-40B4-BE49-F238E27FC236}">
                <a16:creationId xmlns:a16="http://schemas.microsoft.com/office/drawing/2014/main" id="{0B2688B2-DB5A-6A9E-B3C8-2E098D5ED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74" y="1174025"/>
            <a:ext cx="5051502" cy="329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25816EE-8CDC-3AB0-8090-A8B5A87C25BA}"/>
              </a:ext>
            </a:extLst>
          </p:cNvPr>
          <p:cNvSpPr txBox="1"/>
          <p:nvPr/>
        </p:nvSpPr>
        <p:spPr>
          <a:xfrm>
            <a:off x="736908" y="6371410"/>
            <a:ext cx="3794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AI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LLM</a:t>
            </a:r>
            <a:r>
              <a:rPr kumimoji="1" lang="zh-CN" altLang="en-US" sz="1600" dirty="0"/>
              <a:t>，庞大的模型和频繁的网络通信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BD2C87-8707-D2FC-277F-2571CD8A0C60}"/>
              </a:ext>
            </a:extLst>
          </p:cNvPr>
          <p:cNvSpPr txBox="1"/>
          <p:nvPr/>
        </p:nvSpPr>
        <p:spPr>
          <a:xfrm>
            <a:off x="7625083" y="6351115"/>
            <a:ext cx="285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容器，极大提升应用部署密度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EDEF93E8-29A0-FA73-AC68-17DAE77A7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" r="51862" b="25266"/>
          <a:stretch/>
        </p:blipFill>
        <p:spPr bwMode="auto">
          <a:xfrm>
            <a:off x="568712" y="942906"/>
            <a:ext cx="4779806" cy="355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B0F86D-E22A-16E5-5439-F0483180A26A}"/>
              </a:ext>
            </a:extLst>
          </p:cNvPr>
          <p:cNvSpPr txBox="1"/>
          <p:nvPr/>
        </p:nvSpPr>
        <p:spPr>
          <a:xfrm>
            <a:off x="1712120" y="4412271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绝大部分为数据中心内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A3811B-4A38-2493-BE92-22175524892C}"/>
              </a:ext>
            </a:extLst>
          </p:cNvPr>
          <p:cNvSpPr txBox="1"/>
          <p:nvPr/>
        </p:nvSpPr>
        <p:spPr>
          <a:xfrm>
            <a:off x="8056722" y="4412676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搜索、视频、大数据</a:t>
            </a:r>
          </a:p>
        </p:txBody>
      </p:sp>
    </p:spTree>
    <p:extLst>
      <p:ext uri="{BB962C8B-B14F-4D97-AF65-F5344CB8AC3E}">
        <p14:creationId xmlns:p14="http://schemas.microsoft.com/office/powerpoint/2010/main" val="3020314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8A105273-68EB-478C-1959-0E09F6A78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" y="960367"/>
            <a:ext cx="4314292" cy="283429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7B57ECDE-331F-ECD4-49B6-FA38D17F96F8}"/>
              </a:ext>
            </a:extLst>
          </p:cNvPr>
          <p:cNvSpPr txBox="1"/>
          <p:nvPr/>
        </p:nvSpPr>
        <p:spPr>
          <a:xfrm>
            <a:off x="594631" y="379465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传统内核</a:t>
            </a:r>
            <a:r>
              <a:rPr kumimoji="1" lang="zh-CN" altLang="en-US" b="1" dirty="0"/>
              <a:t>软件实现</a:t>
            </a:r>
            <a:r>
              <a:rPr kumimoji="1" lang="zh-CN" altLang="en-US" dirty="0"/>
              <a:t>协议栈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1ADFEC-F5DC-BF46-9703-BB6BA3950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127" y="996180"/>
            <a:ext cx="4472419" cy="26975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AE444D-4719-CB7A-A8AF-937A8A2CE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019" y="3974701"/>
            <a:ext cx="4144633" cy="2469600"/>
          </a:xfrm>
          <a:prstGeom prst="rect">
            <a:avLst/>
          </a:prstGeom>
        </p:spPr>
      </p:pic>
      <p:grpSp>
        <p:nvGrpSpPr>
          <p:cNvPr id="9" name="组合 9">
            <a:extLst>
              <a:ext uri="{FF2B5EF4-FFF2-40B4-BE49-F238E27FC236}">
                <a16:creationId xmlns:a16="http://schemas.microsoft.com/office/drawing/2014/main" id="{0F400CD7-B7E0-C802-59E5-5B5F166408E7}"/>
              </a:ext>
            </a:extLst>
          </p:cNvPr>
          <p:cNvGrpSpPr/>
          <p:nvPr/>
        </p:nvGrpSpPr>
        <p:grpSpPr>
          <a:xfrm>
            <a:off x="8770810" y="1899537"/>
            <a:ext cx="4209141" cy="1201182"/>
            <a:chOff x="5109410" y="883567"/>
            <a:chExt cx="3747516" cy="1076001"/>
          </a:xfrm>
        </p:grpSpPr>
        <p:sp>
          <p:nvSpPr>
            <p:cNvPr id="10" name="椭圆 5">
              <a:extLst>
                <a:ext uri="{FF2B5EF4-FFF2-40B4-BE49-F238E27FC236}">
                  <a16:creationId xmlns:a16="http://schemas.microsoft.com/office/drawing/2014/main" id="{524DC37F-2363-A072-56BE-F716751CF608}"/>
                </a:ext>
              </a:extLst>
            </p:cNvPr>
            <p:cNvSpPr/>
            <p:nvPr/>
          </p:nvSpPr>
          <p:spPr>
            <a:xfrm>
              <a:off x="5109410" y="890337"/>
              <a:ext cx="465221" cy="465221"/>
            </a:xfrm>
            <a:prstGeom prst="ellipse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4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0A91C37E-5656-25A0-5194-1EA380BF57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17756" y="1044762"/>
              <a:ext cx="275031" cy="182873"/>
            </a:xfrm>
            <a:custGeom>
              <a:avLst/>
              <a:gdLst>
                <a:gd name="T0" fmla="*/ 14246 w 2610"/>
                <a:gd name="T1" fmla="*/ 88691 h 1742"/>
                <a:gd name="T2" fmla="*/ 28607 w 2610"/>
                <a:gd name="T3" fmla="*/ 102932 h 1742"/>
                <a:gd name="T4" fmla="*/ 14246 w 2610"/>
                <a:gd name="T5" fmla="*/ 117174 h 1742"/>
                <a:gd name="T6" fmla="*/ 0 w 2610"/>
                <a:gd name="T7" fmla="*/ 102932 h 1742"/>
                <a:gd name="T8" fmla="*/ 14246 w 2610"/>
                <a:gd name="T9" fmla="*/ 88691 h 1742"/>
                <a:gd name="T10" fmla="*/ 70766 w 2610"/>
                <a:gd name="T11" fmla="*/ 88691 h 1742"/>
                <a:gd name="T12" fmla="*/ 85012 w 2610"/>
                <a:gd name="T13" fmla="*/ 102932 h 1742"/>
                <a:gd name="T14" fmla="*/ 70766 w 2610"/>
                <a:gd name="T15" fmla="*/ 117174 h 1742"/>
                <a:gd name="T16" fmla="*/ 56404 w 2610"/>
                <a:gd name="T17" fmla="*/ 102932 h 1742"/>
                <a:gd name="T18" fmla="*/ 70766 w 2610"/>
                <a:gd name="T19" fmla="*/ 88691 h 1742"/>
                <a:gd name="T20" fmla="*/ 127286 w 2610"/>
                <a:gd name="T21" fmla="*/ 88691 h 1742"/>
                <a:gd name="T22" fmla="*/ 141531 w 2610"/>
                <a:gd name="T23" fmla="*/ 102932 h 1742"/>
                <a:gd name="T24" fmla="*/ 127286 w 2610"/>
                <a:gd name="T25" fmla="*/ 117174 h 1742"/>
                <a:gd name="T26" fmla="*/ 112924 w 2610"/>
                <a:gd name="T27" fmla="*/ 102932 h 1742"/>
                <a:gd name="T28" fmla="*/ 127286 w 2610"/>
                <a:gd name="T29" fmla="*/ 88691 h 1742"/>
                <a:gd name="T30" fmla="*/ 183574 w 2610"/>
                <a:gd name="T31" fmla="*/ 88691 h 1742"/>
                <a:gd name="T32" fmla="*/ 197936 w 2610"/>
                <a:gd name="T33" fmla="*/ 102932 h 1742"/>
                <a:gd name="T34" fmla="*/ 183574 w 2610"/>
                <a:gd name="T35" fmla="*/ 117174 h 1742"/>
                <a:gd name="T36" fmla="*/ 169328 w 2610"/>
                <a:gd name="T37" fmla="*/ 102932 h 1742"/>
                <a:gd name="T38" fmla="*/ 183574 w 2610"/>
                <a:gd name="T39" fmla="*/ 88691 h 1742"/>
                <a:gd name="T40" fmla="*/ 299509 w 2610"/>
                <a:gd name="T41" fmla="*/ 93206 h 1742"/>
                <a:gd name="T42" fmla="*/ 210444 w 2610"/>
                <a:gd name="T43" fmla="*/ 4168 h 1742"/>
                <a:gd name="T44" fmla="*/ 192955 w 2610"/>
                <a:gd name="T45" fmla="*/ 6831 h 1742"/>
                <a:gd name="T46" fmla="*/ 190292 w 2610"/>
                <a:gd name="T47" fmla="*/ 24315 h 1742"/>
                <a:gd name="T48" fmla="*/ 266732 w 2610"/>
                <a:gd name="T49" fmla="*/ 100848 h 1742"/>
                <a:gd name="T50" fmla="*/ 190292 w 2610"/>
                <a:gd name="T51" fmla="*/ 177266 h 1742"/>
                <a:gd name="T52" fmla="*/ 192955 w 2610"/>
                <a:gd name="T53" fmla="*/ 194749 h 1742"/>
                <a:gd name="T54" fmla="*/ 210444 w 2610"/>
                <a:gd name="T55" fmla="*/ 197412 h 1742"/>
                <a:gd name="T56" fmla="*/ 299625 w 2610"/>
                <a:gd name="T57" fmla="*/ 108374 h 1742"/>
                <a:gd name="T58" fmla="*/ 301942 w 2610"/>
                <a:gd name="T59" fmla="*/ 100848 h 1742"/>
                <a:gd name="T60" fmla="*/ 299509 w 2610"/>
                <a:gd name="T61" fmla="*/ 93206 h 174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610" h="1742">
                  <a:moveTo>
                    <a:pt x="123" y="766"/>
                  </a:moveTo>
                  <a:cubicBezTo>
                    <a:pt x="191" y="766"/>
                    <a:pt x="247" y="821"/>
                    <a:pt x="247" y="889"/>
                  </a:cubicBezTo>
                  <a:cubicBezTo>
                    <a:pt x="247" y="957"/>
                    <a:pt x="191" y="1012"/>
                    <a:pt x="123" y="1012"/>
                  </a:cubicBezTo>
                  <a:cubicBezTo>
                    <a:pt x="55" y="1012"/>
                    <a:pt x="0" y="957"/>
                    <a:pt x="0" y="889"/>
                  </a:cubicBezTo>
                  <a:cubicBezTo>
                    <a:pt x="0" y="821"/>
                    <a:pt x="55" y="766"/>
                    <a:pt x="123" y="766"/>
                  </a:cubicBezTo>
                  <a:close/>
                  <a:moveTo>
                    <a:pt x="611" y="766"/>
                  </a:moveTo>
                  <a:cubicBezTo>
                    <a:pt x="679" y="766"/>
                    <a:pt x="734" y="821"/>
                    <a:pt x="734" y="889"/>
                  </a:cubicBezTo>
                  <a:cubicBezTo>
                    <a:pt x="734" y="957"/>
                    <a:pt x="679" y="1012"/>
                    <a:pt x="611" y="1012"/>
                  </a:cubicBezTo>
                  <a:cubicBezTo>
                    <a:pt x="543" y="1012"/>
                    <a:pt x="487" y="957"/>
                    <a:pt x="487" y="889"/>
                  </a:cubicBezTo>
                  <a:cubicBezTo>
                    <a:pt x="487" y="821"/>
                    <a:pt x="543" y="766"/>
                    <a:pt x="611" y="766"/>
                  </a:cubicBezTo>
                  <a:close/>
                  <a:moveTo>
                    <a:pt x="1099" y="766"/>
                  </a:moveTo>
                  <a:cubicBezTo>
                    <a:pt x="1167" y="766"/>
                    <a:pt x="1222" y="821"/>
                    <a:pt x="1222" y="889"/>
                  </a:cubicBezTo>
                  <a:cubicBezTo>
                    <a:pt x="1222" y="957"/>
                    <a:pt x="1167" y="1012"/>
                    <a:pt x="1099" y="1012"/>
                  </a:cubicBezTo>
                  <a:cubicBezTo>
                    <a:pt x="1030" y="1012"/>
                    <a:pt x="975" y="957"/>
                    <a:pt x="975" y="889"/>
                  </a:cubicBezTo>
                  <a:cubicBezTo>
                    <a:pt x="975" y="821"/>
                    <a:pt x="1030" y="766"/>
                    <a:pt x="1099" y="766"/>
                  </a:cubicBezTo>
                  <a:close/>
                  <a:moveTo>
                    <a:pt x="1585" y="766"/>
                  </a:moveTo>
                  <a:cubicBezTo>
                    <a:pt x="1654" y="766"/>
                    <a:pt x="1709" y="821"/>
                    <a:pt x="1709" y="889"/>
                  </a:cubicBezTo>
                  <a:cubicBezTo>
                    <a:pt x="1709" y="957"/>
                    <a:pt x="1654" y="1012"/>
                    <a:pt x="1585" y="1012"/>
                  </a:cubicBezTo>
                  <a:cubicBezTo>
                    <a:pt x="1517" y="1012"/>
                    <a:pt x="1462" y="957"/>
                    <a:pt x="1462" y="889"/>
                  </a:cubicBezTo>
                  <a:cubicBezTo>
                    <a:pt x="1462" y="821"/>
                    <a:pt x="1517" y="766"/>
                    <a:pt x="1585" y="766"/>
                  </a:cubicBezTo>
                  <a:close/>
                  <a:moveTo>
                    <a:pt x="2586" y="805"/>
                  </a:moveTo>
                  <a:lnTo>
                    <a:pt x="1817" y="36"/>
                  </a:lnTo>
                  <a:cubicBezTo>
                    <a:pt x="1782" y="0"/>
                    <a:pt x="1715" y="11"/>
                    <a:pt x="1666" y="59"/>
                  </a:cubicBezTo>
                  <a:cubicBezTo>
                    <a:pt x="1618" y="107"/>
                    <a:pt x="1608" y="175"/>
                    <a:pt x="1643" y="210"/>
                  </a:cubicBezTo>
                  <a:lnTo>
                    <a:pt x="2303" y="871"/>
                  </a:lnTo>
                  <a:lnTo>
                    <a:pt x="1643" y="1531"/>
                  </a:lnTo>
                  <a:cubicBezTo>
                    <a:pt x="1608" y="1566"/>
                    <a:pt x="1618" y="1634"/>
                    <a:pt x="1666" y="1682"/>
                  </a:cubicBezTo>
                  <a:cubicBezTo>
                    <a:pt x="1715" y="1730"/>
                    <a:pt x="1782" y="1741"/>
                    <a:pt x="1817" y="1705"/>
                  </a:cubicBezTo>
                  <a:lnTo>
                    <a:pt x="2587" y="936"/>
                  </a:lnTo>
                  <a:cubicBezTo>
                    <a:pt x="2603" y="920"/>
                    <a:pt x="2609" y="896"/>
                    <a:pt x="2607" y="871"/>
                  </a:cubicBezTo>
                  <a:cubicBezTo>
                    <a:pt x="2609" y="845"/>
                    <a:pt x="2603" y="821"/>
                    <a:pt x="2586" y="8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2" name="矩形 7">
              <a:extLst>
                <a:ext uri="{FF2B5EF4-FFF2-40B4-BE49-F238E27FC236}">
                  <a16:creationId xmlns:a16="http://schemas.microsoft.com/office/drawing/2014/main" id="{C882E3E5-864C-6C16-AAF1-2EBAF09BB7AF}"/>
                </a:ext>
              </a:extLst>
            </p:cNvPr>
            <p:cNvSpPr/>
            <p:nvPr/>
          </p:nvSpPr>
          <p:spPr>
            <a:xfrm>
              <a:off x="5736844" y="1155724"/>
              <a:ext cx="3120082" cy="803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-</a:t>
              </a:r>
              <a:r>
                <a:rPr lang="zh-CN" altLang="en-US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软件实现协议栈</a:t>
              </a:r>
              <a:endParaRPr lang="en-US" altLang="zh-CN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-</a:t>
              </a:r>
              <a:r>
                <a:rPr lang="zh-CN" altLang="en-US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</a:t>
              </a:r>
              <a:r>
                <a:rPr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CPU</a:t>
              </a:r>
              <a:r>
                <a:rPr lang="zh-CN" altLang="en-US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使用率高</a:t>
              </a:r>
              <a:endParaRPr lang="en-US" altLang="zh-CN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-</a:t>
              </a:r>
              <a:r>
                <a:rPr lang="zh-CN" altLang="en-US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</a:t>
              </a:r>
              <a:r>
                <a:rPr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400G/800G</a:t>
              </a:r>
              <a:r>
                <a:rPr lang="zh-CN" altLang="en-US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网络普及</a:t>
              </a:r>
            </a:p>
          </p:txBody>
        </p:sp>
        <p:sp>
          <p:nvSpPr>
            <p:cNvPr id="13" name="文本框 8">
              <a:extLst>
                <a:ext uri="{FF2B5EF4-FFF2-40B4-BE49-F238E27FC236}">
                  <a16:creationId xmlns:a16="http://schemas.microsoft.com/office/drawing/2014/main" id="{252A8D3D-E5A5-7C45-CC94-5E34BBF6F9AE}"/>
                </a:ext>
              </a:extLst>
            </p:cNvPr>
            <p:cNvSpPr txBox="1"/>
            <p:nvPr/>
          </p:nvSpPr>
          <p:spPr>
            <a:xfrm>
              <a:off x="5736844" y="883567"/>
              <a:ext cx="2391668" cy="330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吞吐</a:t>
              </a:r>
              <a:endParaRPr kumimoji="1" lang="zh-CN" altLang="en-US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</p:grpSp>
      <p:grpSp>
        <p:nvGrpSpPr>
          <p:cNvPr id="14" name="组合 10">
            <a:extLst>
              <a:ext uri="{FF2B5EF4-FFF2-40B4-BE49-F238E27FC236}">
                <a16:creationId xmlns:a16="http://schemas.microsoft.com/office/drawing/2014/main" id="{254C9AFE-6D96-8121-65AD-01504CE1C943}"/>
              </a:ext>
            </a:extLst>
          </p:cNvPr>
          <p:cNvGrpSpPr/>
          <p:nvPr/>
        </p:nvGrpSpPr>
        <p:grpSpPr>
          <a:xfrm>
            <a:off x="8770810" y="4537418"/>
            <a:ext cx="3942789" cy="1201181"/>
            <a:chOff x="5109410" y="882395"/>
            <a:chExt cx="3510375" cy="1076002"/>
          </a:xfrm>
        </p:grpSpPr>
        <p:sp>
          <p:nvSpPr>
            <p:cNvPr id="15" name="椭圆 11">
              <a:extLst>
                <a:ext uri="{FF2B5EF4-FFF2-40B4-BE49-F238E27FC236}">
                  <a16:creationId xmlns:a16="http://schemas.microsoft.com/office/drawing/2014/main" id="{E8952710-A221-FD78-06E4-44A67779B6FD}"/>
                </a:ext>
              </a:extLst>
            </p:cNvPr>
            <p:cNvSpPr/>
            <p:nvPr/>
          </p:nvSpPr>
          <p:spPr>
            <a:xfrm>
              <a:off x="5109410" y="890337"/>
              <a:ext cx="465221" cy="465221"/>
            </a:xfrm>
            <a:prstGeom prst="ellipse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4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9DA9B8F-16F5-E223-CA30-40AC6FB23A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17756" y="1044762"/>
              <a:ext cx="275031" cy="182873"/>
            </a:xfrm>
            <a:custGeom>
              <a:avLst/>
              <a:gdLst>
                <a:gd name="T0" fmla="*/ 14246 w 2610"/>
                <a:gd name="T1" fmla="*/ 88691 h 1742"/>
                <a:gd name="T2" fmla="*/ 28607 w 2610"/>
                <a:gd name="T3" fmla="*/ 102932 h 1742"/>
                <a:gd name="T4" fmla="*/ 14246 w 2610"/>
                <a:gd name="T5" fmla="*/ 117174 h 1742"/>
                <a:gd name="T6" fmla="*/ 0 w 2610"/>
                <a:gd name="T7" fmla="*/ 102932 h 1742"/>
                <a:gd name="T8" fmla="*/ 14246 w 2610"/>
                <a:gd name="T9" fmla="*/ 88691 h 1742"/>
                <a:gd name="T10" fmla="*/ 70766 w 2610"/>
                <a:gd name="T11" fmla="*/ 88691 h 1742"/>
                <a:gd name="T12" fmla="*/ 85012 w 2610"/>
                <a:gd name="T13" fmla="*/ 102932 h 1742"/>
                <a:gd name="T14" fmla="*/ 70766 w 2610"/>
                <a:gd name="T15" fmla="*/ 117174 h 1742"/>
                <a:gd name="T16" fmla="*/ 56404 w 2610"/>
                <a:gd name="T17" fmla="*/ 102932 h 1742"/>
                <a:gd name="T18" fmla="*/ 70766 w 2610"/>
                <a:gd name="T19" fmla="*/ 88691 h 1742"/>
                <a:gd name="T20" fmla="*/ 127286 w 2610"/>
                <a:gd name="T21" fmla="*/ 88691 h 1742"/>
                <a:gd name="T22" fmla="*/ 141531 w 2610"/>
                <a:gd name="T23" fmla="*/ 102932 h 1742"/>
                <a:gd name="T24" fmla="*/ 127286 w 2610"/>
                <a:gd name="T25" fmla="*/ 117174 h 1742"/>
                <a:gd name="T26" fmla="*/ 112924 w 2610"/>
                <a:gd name="T27" fmla="*/ 102932 h 1742"/>
                <a:gd name="T28" fmla="*/ 127286 w 2610"/>
                <a:gd name="T29" fmla="*/ 88691 h 1742"/>
                <a:gd name="T30" fmla="*/ 183574 w 2610"/>
                <a:gd name="T31" fmla="*/ 88691 h 1742"/>
                <a:gd name="T32" fmla="*/ 197936 w 2610"/>
                <a:gd name="T33" fmla="*/ 102932 h 1742"/>
                <a:gd name="T34" fmla="*/ 183574 w 2610"/>
                <a:gd name="T35" fmla="*/ 117174 h 1742"/>
                <a:gd name="T36" fmla="*/ 169328 w 2610"/>
                <a:gd name="T37" fmla="*/ 102932 h 1742"/>
                <a:gd name="T38" fmla="*/ 183574 w 2610"/>
                <a:gd name="T39" fmla="*/ 88691 h 1742"/>
                <a:gd name="T40" fmla="*/ 299509 w 2610"/>
                <a:gd name="T41" fmla="*/ 93206 h 1742"/>
                <a:gd name="T42" fmla="*/ 210444 w 2610"/>
                <a:gd name="T43" fmla="*/ 4168 h 1742"/>
                <a:gd name="T44" fmla="*/ 192955 w 2610"/>
                <a:gd name="T45" fmla="*/ 6831 h 1742"/>
                <a:gd name="T46" fmla="*/ 190292 w 2610"/>
                <a:gd name="T47" fmla="*/ 24315 h 1742"/>
                <a:gd name="T48" fmla="*/ 266732 w 2610"/>
                <a:gd name="T49" fmla="*/ 100848 h 1742"/>
                <a:gd name="T50" fmla="*/ 190292 w 2610"/>
                <a:gd name="T51" fmla="*/ 177266 h 1742"/>
                <a:gd name="T52" fmla="*/ 192955 w 2610"/>
                <a:gd name="T53" fmla="*/ 194749 h 1742"/>
                <a:gd name="T54" fmla="*/ 210444 w 2610"/>
                <a:gd name="T55" fmla="*/ 197412 h 1742"/>
                <a:gd name="T56" fmla="*/ 299625 w 2610"/>
                <a:gd name="T57" fmla="*/ 108374 h 1742"/>
                <a:gd name="T58" fmla="*/ 301942 w 2610"/>
                <a:gd name="T59" fmla="*/ 100848 h 1742"/>
                <a:gd name="T60" fmla="*/ 299509 w 2610"/>
                <a:gd name="T61" fmla="*/ 93206 h 174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610" h="1742">
                  <a:moveTo>
                    <a:pt x="123" y="766"/>
                  </a:moveTo>
                  <a:cubicBezTo>
                    <a:pt x="191" y="766"/>
                    <a:pt x="247" y="821"/>
                    <a:pt x="247" y="889"/>
                  </a:cubicBezTo>
                  <a:cubicBezTo>
                    <a:pt x="247" y="957"/>
                    <a:pt x="191" y="1012"/>
                    <a:pt x="123" y="1012"/>
                  </a:cubicBezTo>
                  <a:cubicBezTo>
                    <a:pt x="55" y="1012"/>
                    <a:pt x="0" y="957"/>
                    <a:pt x="0" y="889"/>
                  </a:cubicBezTo>
                  <a:cubicBezTo>
                    <a:pt x="0" y="821"/>
                    <a:pt x="55" y="766"/>
                    <a:pt x="123" y="766"/>
                  </a:cubicBezTo>
                  <a:close/>
                  <a:moveTo>
                    <a:pt x="611" y="766"/>
                  </a:moveTo>
                  <a:cubicBezTo>
                    <a:pt x="679" y="766"/>
                    <a:pt x="734" y="821"/>
                    <a:pt x="734" y="889"/>
                  </a:cubicBezTo>
                  <a:cubicBezTo>
                    <a:pt x="734" y="957"/>
                    <a:pt x="679" y="1012"/>
                    <a:pt x="611" y="1012"/>
                  </a:cubicBezTo>
                  <a:cubicBezTo>
                    <a:pt x="543" y="1012"/>
                    <a:pt x="487" y="957"/>
                    <a:pt x="487" y="889"/>
                  </a:cubicBezTo>
                  <a:cubicBezTo>
                    <a:pt x="487" y="821"/>
                    <a:pt x="543" y="766"/>
                    <a:pt x="611" y="766"/>
                  </a:cubicBezTo>
                  <a:close/>
                  <a:moveTo>
                    <a:pt x="1099" y="766"/>
                  </a:moveTo>
                  <a:cubicBezTo>
                    <a:pt x="1167" y="766"/>
                    <a:pt x="1222" y="821"/>
                    <a:pt x="1222" y="889"/>
                  </a:cubicBezTo>
                  <a:cubicBezTo>
                    <a:pt x="1222" y="957"/>
                    <a:pt x="1167" y="1012"/>
                    <a:pt x="1099" y="1012"/>
                  </a:cubicBezTo>
                  <a:cubicBezTo>
                    <a:pt x="1030" y="1012"/>
                    <a:pt x="975" y="957"/>
                    <a:pt x="975" y="889"/>
                  </a:cubicBezTo>
                  <a:cubicBezTo>
                    <a:pt x="975" y="821"/>
                    <a:pt x="1030" y="766"/>
                    <a:pt x="1099" y="766"/>
                  </a:cubicBezTo>
                  <a:close/>
                  <a:moveTo>
                    <a:pt x="1585" y="766"/>
                  </a:moveTo>
                  <a:cubicBezTo>
                    <a:pt x="1654" y="766"/>
                    <a:pt x="1709" y="821"/>
                    <a:pt x="1709" y="889"/>
                  </a:cubicBezTo>
                  <a:cubicBezTo>
                    <a:pt x="1709" y="957"/>
                    <a:pt x="1654" y="1012"/>
                    <a:pt x="1585" y="1012"/>
                  </a:cubicBezTo>
                  <a:cubicBezTo>
                    <a:pt x="1517" y="1012"/>
                    <a:pt x="1462" y="957"/>
                    <a:pt x="1462" y="889"/>
                  </a:cubicBezTo>
                  <a:cubicBezTo>
                    <a:pt x="1462" y="821"/>
                    <a:pt x="1517" y="766"/>
                    <a:pt x="1585" y="766"/>
                  </a:cubicBezTo>
                  <a:close/>
                  <a:moveTo>
                    <a:pt x="2586" y="805"/>
                  </a:moveTo>
                  <a:lnTo>
                    <a:pt x="1817" y="36"/>
                  </a:lnTo>
                  <a:cubicBezTo>
                    <a:pt x="1782" y="0"/>
                    <a:pt x="1715" y="11"/>
                    <a:pt x="1666" y="59"/>
                  </a:cubicBezTo>
                  <a:cubicBezTo>
                    <a:pt x="1618" y="107"/>
                    <a:pt x="1608" y="175"/>
                    <a:pt x="1643" y="210"/>
                  </a:cubicBezTo>
                  <a:lnTo>
                    <a:pt x="2303" y="871"/>
                  </a:lnTo>
                  <a:lnTo>
                    <a:pt x="1643" y="1531"/>
                  </a:lnTo>
                  <a:cubicBezTo>
                    <a:pt x="1608" y="1566"/>
                    <a:pt x="1618" y="1634"/>
                    <a:pt x="1666" y="1682"/>
                  </a:cubicBezTo>
                  <a:cubicBezTo>
                    <a:pt x="1715" y="1730"/>
                    <a:pt x="1782" y="1741"/>
                    <a:pt x="1817" y="1705"/>
                  </a:cubicBezTo>
                  <a:lnTo>
                    <a:pt x="2587" y="936"/>
                  </a:lnTo>
                  <a:cubicBezTo>
                    <a:pt x="2603" y="920"/>
                    <a:pt x="2609" y="896"/>
                    <a:pt x="2607" y="871"/>
                  </a:cubicBezTo>
                  <a:cubicBezTo>
                    <a:pt x="2609" y="845"/>
                    <a:pt x="2603" y="821"/>
                    <a:pt x="2586" y="8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7" name="矩形 13">
              <a:extLst>
                <a:ext uri="{FF2B5EF4-FFF2-40B4-BE49-F238E27FC236}">
                  <a16:creationId xmlns:a16="http://schemas.microsoft.com/office/drawing/2014/main" id="{448A13BD-84EE-B692-4A1C-5A5EE05E3FF1}"/>
                </a:ext>
              </a:extLst>
            </p:cNvPr>
            <p:cNvSpPr/>
            <p:nvPr/>
          </p:nvSpPr>
          <p:spPr>
            <a:xfrm>
              <a:off x="5744990" y="1154552"/>
              <a:ext cx="2874795" cy="803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-</a:t>
              </a:r>
              <a:r>
                <a:rPr lang="zh-CN" altLang="en-US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协议复杂</a:t>
              </a:r>
              <a:endParaRPr lang="en-US" altLang="zh-CN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-</a:t>
              </a:r>
              <a:r>
                <a:rPr lang="zh-CN" altLang="en-US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</a:t>
              </a:r>
              <a:r>
                <a:rPr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CPU</a:t>
              </a:r>
              <a:r>
                <a:rPr lang="zh-CN" altLang="en-US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资源干扰</a:t>
              </a:r>
              <a:endParaRPr lang="en-US" altLang="zh-CN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-</a:t>
              </a:r>
              <a:r>
                <a:rPr lang="zh-CN" altLang="en-US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排队导致抖动</a:t>
              </a:r>
            </a:p>
          </p:txBody>
        </p:sp>
        <p:sp>
          <p:nvSpPr>
            <p:cNvPr id="18" name="文本框 14">
              <a:extLst>
                <a:ext uri="{FF2B5EF4-FFF2-40B4-BE49-F238E27FC236}">
                  <a16:creationId xmlns:a16="http://schemas.microsoft.com/office/drawing/2014/main" id="{9C3D41B0-F7EB-00A3-0C17-B29CF95C5255}"/>
                </a:ext>
              </a:extLst>
            </p:cNvPr>
            <p:cNvSpPr txBox="1"/>
            <p:nvPr/>
          </p:nvSpPr>
          <p:spPr>
            <a:xfrm>
              <a:off x="5744990" y="882395"/>
              <a:ext cx="1692850" cy="330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时延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A7F3BCD-8D33-6567-2674-A5E52F5EAC50}"/>
              </a:ext>
            </a:extLst>
          </p:cNvPr>
          <p:cNvSpPr txBox="1"/>
          <p:nvPr/>
        </p:nvSpPr>
        <p:spPr>
          <a:xfrm>
            <a:off x="5454382" y="3612274"/>
            <a:ext cx="1917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RDMA vs TCP CPU</a:t>
            </a:r>
            <a:r>
              <a:rPr kumimoji="1" lang="zh-CN" altLang="en-US" sz="1200" dirty="0"/>
              <a:t> 使用率</a:t>
            </a:r>
            <a:endParaRPr kumimoji="1" lang="en-US" altLang="zh-CN" sz="12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FC5EFC-FCFA-1FA6-AB9C-39A7508BD964}"/>
              </a:ext>
            </a:extLst>
          </p:cNvPr>
          <p:cNvSpPr txBox="1"/>
          <p:nvPr/>
        </p:nvSpPr>
        <p:spPr>
          <a:xfrm>
            <a:off x="5694032" y="6391229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RDMA vs TCP </a:t>
            </a:r>
            <a:r>
              <a:rPr kumimoji="1" lang="zh-CN" altLang="en-US" sz="1200" dirty="0"/>
              <a:t>时延</a:t>
            </a:r>
            <a:endParaRPr kumimoji="1" lang="en-US" altLang="zh-CN" sz="1200" dirty="0"/>
          </a:p>
        </p:txBody>
      </p:sp>
      <p:pic>
        <p:nvPicPr>
          <p:cNvPr id="21" name="Picture 8" descr="100GbE Trends in Data Center Network Development | FS Community">
            <a:extLst>
              <a:ext uri="{FF2B5EF4-FFF2-40B4-BE49-F238E27FC236}">
                <a16:creationId xmlns:a16="http://schemas.microsoft.com/office/drawing/2014/main" id="{6973CE75-338F-6333-A764-E9999DAD4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74" y="4159635"/>
            <a:ext cx="3714905" cy="22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0DE8B05-42A4-31AC-61A6-723D8A066A2E}"/>
              </a:ext>
            </a:extLst>
          </p:cNvPr>
          <p:cNvSpPr txBox="1"/>
          <p:nvPr/>
        </p:nvSpPr>
        <p:spPr>
          <a:xfrm>
            <a:off x="899641" y="6444301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400G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800G</a:t>
            </a:r>
            <a:r>
              <a:rPr kumimoji="1" lang="zh-CN" altLang="en-US" dirty="0"/>
              <a:t> 网络普及</a:t>
            </a:r>
          </a:p>
        </p:txBody>
      </p:sp>
      <p:sp>
        <p:nvSpPr>
          <p:cNvPr id="27" name="标题 26">
            <a:extLst>
              <a:ext uri="{FF2B5EF4-FFF2-40B4-BE49-F238E27FC236}">
                <a16:creationId xmlns:a16="http://schemas.microsoft.com/office/drawing/2014/main" id="{39379C62-2850-9561-F804-D85BC5A2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0" name="标题 2">
            <a:extLst>
              <a:ext uri="{FF2B5EF4-FFF2-40B4-BE49-F238E27FC236}">
                <a16:creationId xmlns:a16="http://schemas.microsoft.com/office/drawing/2014/main" id="{7366F83F-F0BF-EE4F-6482-1F628EC95AE1}"/>
              </a:ext>
            </a:extLst>
          </p:cNvPr>
          <p:cNvSpPr txBox="1">
            <a:spLocks/>
          </p:cNvSpPr>
          <p:nvPr/>
        </p:nvSpPr>
        <p:spPr>
          <a:xfrm>
            <a:off x="301336" y="176829"/>
            <a:ext cx="692465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chemeClr val="bg1"/>
                </a:solidFill>
              </a:rPr>
              <a:t>Linux</a:t>
            </a:r>
            <a:r>
              <a:rPr kumimoji="1" lang="zh-CN" altLang="en-US" dirty="0">
                <a:solidFill>
                  <a:schemeClr val="bg1"/>
                </a:solidFill>
              </a:rPr>
              <a:t> 内核网络栈 </a:t>
            </a:r>
            <a:r>
              <a:rPr kumimoji="1" lang="en-US" altLang="zh-CN" dirty="0">
                <a:solidFill>
                  <a:schemeClr val="bg1"/>
                </a:solidFill>
              </a:rPr>
              <a:t>– </a:t>
            </a:r>
            <a:r>
              <a:rPr kumimoji="1" lang="en" altLang="zh-CN" dirty="0">
                <a:solidFill>
                  <a:schemeClr val="bg1"/>
                </a:solidFill>
              </a:rPr>
              <a:t>No Silver Bullet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07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38A6B7E4-803B-6B6E-8A30-8CCBDD04CE4C}"/>
              </a:ext>
            </a:extLst>
          </p:cNvPr>
          <p:cNvGrpSpPr/>
          <p:nvPr/>
        </p:nvGrpSpPr>
        <p:grpSpPr>
          <a:xfrm>
            <a:off x="483573" y="2032573"/>
            <a:ext cx="2723498" cy="1895492"/>
            <a:chOff x="148707" y="2460610"/>
            <a:chExt cx="2723498" cy="1895492"/>
          </a:xfrm>
        </p:grpSpPr>
        <p:pic>
          <p:nvPicPr>
            <p:cNvPr id="2" name="Picture 4" descr="BlueField Data Processing Units (DPUs) | NVIDIA">
              <a:extLst>
                <a:ext uri="{FF2B5EF4-FFF2-40B4-BE49-F238E27FC236}">
                  <a16:creationId xmlns:a16="http://schemas.microsoft.com/office/drawing/2014/main" id="{2C1A67C1-9F74-2B8A-B491-2B4F6E13D8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30" t="8357" r="14066" b="11338"/>
            <a:stretch/>
          </p:blipFill>
          <p:spPr bwMode="auto">
            <a:xfrm>
              <a:off x="586205" y="2460610"/>
              <a:ext cx="2286000" cy="1399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2BC717E-1026-868C-3F4A-272622219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07" y="3025325"/>
              <a:ext cx="1998816" cy="1330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6DA95E5-ED8C-57E7-06A8-94577C42ADEE}"/>
              </a:ext>
            </a:extLst>
          </p:cNvPr>
          <p:cNvSpPr txBox="1"/>
          <p:nvPr/>
        </p:nvSpPr>
        <p:spPr>
          <a:xfrm>
            <a:off x="1169112" y="4123448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RDMA / DPU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BAFC8B8-54B0-530C-B978-05A4895A6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923" y="1693815"/>
            <a:ext cx="4019997" cy="251432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8365DDF-0FB7-1861-B33A-0969452CA690}"/>
              </a:ext>
            </a:extLst>
          </p:cNvPr>
          <p:cNvSpPr txBox="1"/>
          <p:nvPr/>
        </p:nvSpPr>
        <p:spPr>
          <a:xfrm>
            <a:off x="4686810" y="4154226"/>
            <a:ext cx="2266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RDMA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vs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TCP</a:t>
            </a:r>
            <a:r>
              <a:rPr kumimoji="1" lang="zh-CN" altLang="en-US" sz="1600" dirty="0"/>
              <a:t> 流量规模</a:t>
            </a:r>
          </a:p>
        </p:txBody>
      </p:sp>
      <p:grpSp>
        <p:nvGrpSpPr>
          <p:cNvPr id="12" name="组合 10">
            <a:extLst>
              <a:ext uri="{FF2B5EF4-FFF2-40B4-BE49-F238E27FC236}">
                <a16:creationId xmlns:a16="http://schemas.microsoft.com/office/drawing/2014/main" id="{B29B7308-35F8-59CB-7300-58B4E8018BF3}"/>
              </a:ext>
            </a:extLst>
          </p:cNvPr>
          <p:cNvGrpSpPr/>
          <p:nvPr/>
        </p:nvGrpSpPr>
        <p:grpSpPr>
          <a:xfrm>
            <a:off x="1723630" y="5381923"/>
            <a:ext cx="4209141" cy="1201181"/>
            <a:chOff x="5109410" y="871689"/>
            <a:chExt cx="3747516" cy="1076002"/>
          </a:xfrm>
        </p:grpSpPr>
        <p:sp>
          <p:nvSpPr>
            <p:cNvPr id="13" name="椭圆 11">
              <a:extLst>
                <a:ext uri="{FF2B5EF4-FFF2-40B4-BE49-F238E27FC236}">
                  <a16:creationId xmlns:a16="http://schemas.microsoft.com/office/drawing/2014/main" id="{D2C2B152-AAF0-7A2B-F63C-CE30E705DA31}"/>
                </a:ext>
              </a:extLst>
            </p:cNvPr>
            <p:cNvSpPr/>
            <p:nvPr/>
          </p:nvSpPr>
          <p:spPr>
            <a:xfrm>
              <a:off x="5109410" y="890337"/>
              <a:ext cx="465221" cy="465221"/>
            </a:xfrm>
            <a:prstGeom prst="ellipse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4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043AAB93-3486-F140-FD54-CFD40D89CB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17756" y="1044762"/>
              <a:ext cx="275031" cy="182873"/>
            </a:xfrm>
            <a:custGeom>
              <a:avLst/>
              <a:gdLst>
                <a:gd name="T0" fmla="*/ 14246 w 2610"/>
                <a:gd name="T1" fmla="*/ 88691 h 1742"/>
                <a:gd name="T2" fmla="*/ 28607 w 2610"/>
                <a:gd name="T3" fmla="*/ 102932 h 1742"/>
                <a:gd name="T4" fmla="*/ 14246 w 2610"/>
                <a:gd name="T5" fmla="*/ 117174 h 1742"/>
                <a:gd name="T6" fmla="*/ 0 w 2610"/>
                <a:gd name="T7" fmla="*/ 102932 h 1742"/>
                <a:gd name="T8" fmla="*/ 14246 w 2610"/>
                <a:gd name="T9" fmla="*/ 88691 h 1742"/>
                <a:gd name="T10" fmla="*/ 70766 w 2610"/>
                <a:gd name="T11" fmla="*/ 88691 h 1742"/>
                <a:gd name="T12" fmla="*/ 85012 w 2610"/>
                <a:gd name="T13" fmla="*/ 102932 h 1742"/>
                <a:gd name="T14" fmla="*/ 70766 w 2610"/>
                <a:gd name="T15" fmla="*/ 117174 h 1742"/>
                <a:gd name="T16" fmla="*/ 56404 w 2610"/>
                <a:gd name="T17" fmla="*/ 102932 h 1742"/>
                <a:gd name="T18" fmla="*/ 70766 w 2610"/>
                <a:gd name="T19" fmla="*/ 88691 h 1742"/>
                <a:gd name="T20" fmla="*/ 127286 w 2610"/>
                <a:gd name="T21" fmla="*/ 88691 h 1742"/>
                <a:gd name="T22" fmla="*/ 141531 w 2610"/>
                <a:gd name="T23" fmla="*/ 102932 h 1742"/>
                <a:gd name="T24" fmla="*/ 127286 w 2610"/>
                <a:gd name="T25" fmla="*/ 117174 h 1742"/>
                <a:gd name="T26" fmla="*/ 112924 w 2610"/>
                <a:gd name="T27" fmla="*/ 102932 h 1742"/>
                <a:gd name="T28" fmla="*/ 127286 w 2610"/>
                <a:gd name="T29" fmla="*/ 88691 h 1742"/>
                <a:gd name="T30" fmla="*/ 183574 w 2610"/>
                <a:gd name="T31" fmla="*/ 88691 h 1742"/>
                <a:gd name="T32" fmla="*/ 197936 w 2610"/>
                <a:gd name="T33" fmla="*/ 102932 h 1742"/>
                <a:gd name="T34" fmla="*/ 183574 w 2610"/>
                <a:gd name="T35" fmla="*/ 117174 h 1742"/>
                <a:gd name="T36" fmla="*/ 169328 w 2610"/>
                <a:gd name="T37" fmla="*/ 102932 h 1742"/>
                <a:gd name="T38" fmla="*/ 183574 w 2610"/>
                <a:gd name="T39" fmla="*/ 88691 h 1742"/>
                <a:gd name="T40" fmla="*/ 299509 w 2610"/>
                <a:gd name="T41" fmla="*/ 93206 h 1742"/>
                <a:gd name="T42" fmla="*/ 210444 w 2610"/>
                <a:gd name="T43" fmla="*/ 4168 h 1742"/>
                <a:gd name="T44" fmla="*/ 192955 w 2610"/>
                <a:gd name="T45" fmla="*/ 6831 h 1742"/>
                <a:gd name="T46" fmla="*/ 190292 w 2610"/>
                <a:gd name="T47" fmla="*/ 24315 h 1742"/>
                <a:gd name="T48" fmla="*/ 266732 w 2610"/>
                <a:gd name="T49" fmla="*/ 100848 h 1742"/>
                <a:gd name="T50" fmla="*/ 190292 w 2610"/>
                <a:gd name="T51" fmla="*/ 177266 h 1742"/>
                <a:gd name="T52" fmla="*/ 192955 w 2610"/>
                <a:gd name="T53" fmla="*/ 194749 h 1742"/>
                <a:gd name="T54" fmla="*/ 210444 w 2610"/>
                <a:gd name="T55" fmla="*/ 197412 h 1742"/>
                <a:gd name="T56" fmla="*/ 299625 w 2610"/>
                <a:gd name="T57" fmla="*/ 108374 h 1742"/>
                <a:gd name="T58" fmla="*/ 301942 w 2610"/>
                <a:gd name="T59" fmla="*/ 100848 h 1742"/>
                <a:gd name="T60" fmla="*/ 299509 w 2610"/>
                <a:gd name="T61" fmla="*/ 93206 h 174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610" h="1742">
                  <a:moveTo>
                    <a:pt x="123" y="766"/>
                  </a:moveTo>
                  <a:cubicBezTo>
                    <a:pt x="191" y="766"/>
                    <a:pt x="247" y="821"/>
                    <a:pt x="247" y="889"/>
                  </a:cubicBezTo>
                  <a:cubicBezTo>
                    <a:pt x="247" y="957"/>
                    <a:pt x="191" y="1012"/>
                    <a:pt x="123" y="1012"/>
                  </a:cubicBezTo>
                  <a:cubicBezTo>
                    <a:pt x="55" y="1012"/>
                    <a:pt x="0" y="957"/>
                    <a:pt x="0" y="889"/>
                  </a:cubicBezTo>
                  <a:cubicBezTo>
                    <a:pt x="0" y="821"/>
                    <a:pt x="55" y="766"/>
                    <a:pt x="123" y="766"/>
                  </a:cubicBezTo>
                  <a:close/>
                  <a:moveTo>
                    <a:pt x="611" y="766"/>
                  </a:moveTo>
                  <a:cubicBezTo>
                    <a:pt x="679" y="766"/>
                    <a:pt x="734" y="821"/>
                    <a:pt x="734" y="889"/>
                  </a:cubicBezTo>
                  <a:cubicBezTo>
                    <a:pt x="734" y="957"/>
                    <a:pt x="679" y="1012"/>
                    <a:pt x="611" y="1012"/>
                  </a:cubicBezTo>
                  <a:cubicBezTo>
                    <a:pt x="543" y="1012"/>
                    <a:pt x="487" y="957"/>
                    <a:pt x="487" y="889"/>
                  </a:cubicBezTo>
                  <a:cubicBezTo>
                    <a:pt x="487" y="821"/>
                    <a:pt x="543" y="766"/>
                    <a:pt x="611" y="766"/>
                  </a:cubicBezTo>
                  <a:close/>
                  <a:moveTo>
                    <a:pt x="1099" y="766"/>
                  </a:moveTo>
                  <a:cubicBezTo>
                    <a:pt x="1167" y="766"/>
                    <a:pt x="1222" y="821"/>
                    <a:pt x="1222" y="889"/>
                  </a:cubicBezTo>
                  <a:cubicBezTo>
                    <a:pt x="1222" y="957"/>
                    <a:pt x="1167" y="1012"/>
                    <a:pt x="1099" y="1012"/>
                  </a:cubicBezTo>
                  <a:cubicBezTo>
                    <a:pt x="1030" y="1012"/>
                    <a:pt x="975" y="957"/>
                    <a:pt x="975" y="889"/>
                  </a:cubicBezTo>
                  <a:cubicBezTo>
                    <a:pt x="975" y="821"/>
                    <a:pt x="1030" y="766"/>
                    <a:pt x="1099" y="766"/>
                  </a:cubicBezTo>
                  <a:close/>
                  <a:moveTo>
                    <a:pt x="1585" y="766"/>
                  </a:moveTo>
                  <a:cubicBezTo>
                    <a:pt x="1654" y="766"/>
                    <a:pt x="1709" y="821"/>
                    <a:pt x="1709" y="889"/>
                  </a:cubicBezTo>
                  <a:cubicBezTo>
                    <a:pt x="1709" y="957"/>
                    <a:pt x="1654" y="1012"/>
                    <a:pt x="1585" y="1012"/>
                  </a:cubicBezTo>
                  <a:cubicBezTo>
                    <a:pt x="1517" y="1012"/>
                    <a:pt x="1462" y="957"/>
                    <a:pt x="1462" y="889"/>
                  </a:cubicBezTo>
                  <a:cubicBezTo>
                    <a:pt x="1462" y="821"/>
                    <a:pt x="1517" y="766"/>
                    <a:pt x="1585" y="766"/>
                  </a:cubicBezTo>
                  <a:close/>
                  <a:moveTo>
                    <a:pt x="2586" y="805"/>
                  </a:moveTo>
                  <a:lnTo>
                    <a:pt x="1817" y="36"/>
                  </a:lnTo>
                  <a:cubicBezTo>
                    <a:pt x="1782" y="0"/>
                    <a:pt x="1715" y="11"/>
                    <a:pt x="1666" y="59"/>
                  </a:cubicBezTo>
                  <a:cubicBezTo>
                    <a:pt x="1618" y="107"/>
                    <a:pt x="1608" y="175"/>
                    <a:pt x="1643" y="210"/>
                  </a:cubicBezTo>
                  <a:lnTo>
                    <a:pt x="2303" y="871"/>
                  </a:lnTo>
                  <a:lnTo>
                    <a:pt x="1643" y="1531"/>
                  </a:lnTo>
                  <a:cubicBezTo>
                    <a:pt x="1608" y="1566"/>
                    <a:pt x="1618" y="1634"/>
                    <a:pt x="1666" y="1682"/>
                  </a:cubicBezTo>
                  <a:cubicBezTo>
                    <a:pt x="1715" y="1730"/>
                    <a:pt x="1782" y="1741"/>
                    <a:pt x="1817" y="1705"/>
                  </a:cubicBezTo>
                  <a:lnTo>
                    <a:pt x="2587" y="936"/>
                  </a:lnTo>
                  <a:cubicBezTo>
                    <a:pt x="2603" y="920"/>
                    <a:pt x="2609" y="896"/>
                    <a:pt x="2607" y="871"/>
                  </a:cubicBezTo>
                  <a:cubicBezTo>
                    <a:pt x="2609" y="845"/>
                    <a:pt x="2603" y="821"/>
                    <a:pt x="2586" y="8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5" name="矩形 13">
              <a:extLst>
                <a:ext uri="{FF2B5EF4-FFF2-40B4-BE49-F238E27FC236}">
                  <a16:creationId xmlns:a16="http://schemas.microsoft.com/office/drawing/2014/main" id="{CE56D809-2B6A-3529-61BF-E8D2C0F648D6}"/>
                </a:ext>
              </a:extLst>
            </p:cNvPr>
            <p:cNvSpPr/>
            <p:nvPr/>
          </p:nvSpPr>
          <p:spPr>
            <a:xfrm>
              <a:off x="5744990" y="1143846"/>
              <a:ext cx="3111936" cy="803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-</a:t>
              </a:r>
              <a:r>
                <a:rPr lang="zh-CN" altLang="en-US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新硬件（</a:t>
              </a:r>
              <a:r>
                <a:rPr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RDMA</a:t>
              </a:r>
              <a:r>
                <a:rPr lang="zh-CN" altLang="en-US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</a:t>
              </a:r>
              <a:r>
                <a:rPr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/</a:t>
              </a:r>
              <a:r>
                <a:rPr lang="zh-CN" altLang="en-US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</a:t>
              </a:r>
              <a:r>
                <a:rPr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DPU / CXL</a:t>
              </a:r>
              <a:r>
                <a:rPr lang="zh-CN" altLang="en-US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）</a:t>
              </a:r>
              <a:endParaRPr lang="en-US" altLang="zh-CN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-</a:t>
              </a:r>
              <a:r>
                <a:rPr lang="zh-CN" altLang="en-US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复杂网络拓扑</a:t>
              </a:r>
              <a:endParaRPr lang="en-US" altLang="zh-CN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-</a:t>
              </a:r>
              <a:r>
                <a:rPr lang="zh-CN" altLang="en-US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面向未来</a:t>
              </a:r>
            </a:p>
          </p:txBody>
        </p:sp>
        <p:sp>
          <p:nvSpPr>
            <p:cNvPr id="16" name="文本框 14">
              <a:extLst>
                <a:ext uri="{FF2B5EF4-FFF2-40B4-BE49-F238E27FC236}">
                  <a16:creationId xmlns:a16="http://schemas.microsoft.com/office/drawing/2014/main" id="{ADF02BDE-5B63-E590-D474-6D2E937BCAA8}"/>
                </a:ext>
              </a:extLst>
            </p:cNvPr>
            <p:cNvSpPr txBox="1"/>
            <p:nvPr/>
          </p:nvSpPr>
          <p:spPr>
            <a:xfrm>
              <a:off x="5744990" y="871689"/>
              <a:ext cx="2225450" cy="330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扩展能力</a:t>
              </a:r>
            </a:p>
          </p:txBody>
        </p:sp>
      </p:grpSp>
      <p:grpSp>
        <p:nvGrpSpPr>
          <p:cNvPr id="22" name="组合 10">
            <a:extLst>
              <a:ext uri="{FF2B5EF4-FFF2-40B4-BE49-F238E27FC236}">
                <a16:creationId xmlns:a16="http://schemas.microsoft.com/office/drawing/2014/main" id="{D2D4C6AE-38BA-B0C3-43C8-13E49A491DDD}"/>
              </a:ext>
            </a:extLst>
          </p:cNvPr>
          <p:cNvGrpSpPr/>
          <p:nvPr/>
        </p:nvGrpSpPr>
        <p:grpSpPr>
          <a:xfrm>
            <a:off x="6331654" y="5358291"/>
            <a:ext cx="4209141" cy="1201181"/>
            <a:chOff x="5109410" y="871689"/>
            <a:chExt cx="3747516" cy="1076001"/>
          </a:xfrm>
        </p:grpSpPr>
        <p:sp>
          <p:nvSpPr>
            <p:cNvPr id="23" name="椭圆 11">
              <a:extLst>
                <a:ext uri="{FF2B5EF4-FFF2-40B4-BE49-F238E27FC236}">
                  <a16:creationId xmlns:a16="http://schemas.microsoft.com/office/drawing/2014/main" id="{C9719D65-27FA-5311-1D89-5B2F69E18255}"/>
                </a:ext>
              </a:extLst>
            </p:cNvPr>
            <p:cNvSpPr/>
            <p:nvPr/>
          </p:nvSpPr>
          <p:spPr>
            <a:xfrm>
              <a:off x="5109410" y="890337"/>
              <a:ext cx="465221" cy="465221"/>
            </a:xfrm>
            <a:prstGeom prst="ellipse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4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0B7BA475-F941-20C6-F6C2-664945495D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17756" y="1044762"/>
              <a:ext cx="275031" cy="182873"/>
            </a:xfrm>
            <a:custGeom>
              <a:avLst/>
              <a:gdLst>
                <a:gd name="T0" fmla="*/ 14246 w 2610"/>
                <a:gd name="T1" fmla="*/ 88691 h 1742"/>
                <a:gd name="T2" fmla="*/ 28607 w 2610"/>
                <a:gd name="T3" fmla="*/ 102932 h 1742"/>
                <a:gd name="T4" fmla="*/ 14246 w 2610"/>
                <a:gd name="T5" fmla="*/ 117174 h 1742"/>
                <a:gd name="T6" fmla="*/ 0 w 2610"/>
                <a:gd name="T7" fmla="*/ 102932 h 1742"/>
                <a:gd name="T8" fmla="*/ 14246 w 2610"/>
                <a:gd name="T9" fmla="*/ 88691 h 1742"/>
                <a:gd name="T10" fmla="*/ 70766 w 2610"/>
                <a:gd name="T11" fmla="*/ 88691 h 1742"/>
                <a:gd name="T12" fmla="*/ 85012 w 2610"/>
                <a:gd name="T13" fmla="*/ 102932 h 1742"/>
                <a:gd name="T14" fmla="*/ 70766 w 2610"/>
                <a:gd name="T15" fmla="*/ 117174 h 1742"/>
                <a:gd name="T16" fmla="*/ 56404 w 2610"/>
                <a:gd name="T17" fmla="*/ 102932 h 1742"/>
                <a:gd name="T18" fmla="*/ 70766 w 2610"/>
                <a:gd name="T19" fmla="*/ 88691 h 1742"/>
                <a:gd name="T20" fmla="*/ 127286 w 2610"/>
                <a:gd name="T21" fmla="*/ 88691 h 1742"/>
                <a:gd name="T22" fmla="*/ 141531 w 2610"/>
                <a:gd name="T23" fmla="*/ 102932 h 1742"/>
                <a:gd name="T24" fmla="*/ 127286 w 2610"/>
                <a:gd name="T25" fmla="*/ 117174 h 1742"/>
                <a:gd name="T26" fmla="*/ 112924 w 2610"/>
                <a:gd name="T27" fmla="*/ 102932 h 1742"/>
                <a:gd name="T28" fmla="*/ 127286 w 2610"/>
                <a:gd name="T29" fmla="*/ 88691 h 1742"/>
                <a:gd name="T30" fmla="*/ 183574 w 2610"/>
                <a:gd name="T31" fmla="*/ 88691 h 1742"/>
                <a:gd name="T32" fmla="*/ 197936 w 2610"/>
                <a:gd name="T33" fmla="*/ 102932 h 1742"/>
                <a:gd name="T34" fmla="*/ 183574 w 2610"/>
                <a:gd name="T35" fmla="*/ 117174 h 1742"/>
                <a:gd name="T36" fmla="*/ 169328 w 2610"/>
                <a:gd name="T37" fmla="*/ 102932 h 1742"/>
                <a:gd name="T38" fmla="*/ 183574 w 2610"/>
                <a:gd name="T39" fmla="*/ 88691 h 1742"/>
                <a:gd name="T40" fmla="*/ 299509 w 2610"/>
                <a:gd name="T41" fmla="*/ 93206 h 1742"/>
                <a:gd name="T42" fmla="*/ 210444 w 2610"/>
                <a:gd name="T43" fmla="*/ 4168 h 1742"/>
                <a:gd name="T44" fmla="*/ 192955 w 2610"/>
                <a:gd name="T45" fmla="*/ 6831 h 1742"/>
                <a:gd name="T46" fmla="*/ 190292 w 2610"/>
                <a:gd name="T47" fmla="*/ 24315 h 1742"/>
                <a:gd name="T48" fmla="*/ 266732 w 2610"/>
                <a:gd name="T49" fmla="*/ 100848 h 1742"/>
                <a:gd name="T50" fmla="*/ 190292 w 2610"/>
                <a:gd name="T51" fmla="*/ 177266 h 1742"/>
                <a:gd name="T52" fmla="*/ 192955 w 2610"/>
                <a:gd name="T53" fmla="*/ 194749 h 1742"/>
                <a:gd name="T54" fmla="*/ 210444 w 2610"/>
                <a:gd name="T55" fmla="*/ 197412 h 1742"/>
                <a:gd name="T56" fmla="*/ 299625 w 2610"/>
                <a:gd name="T57" fmla="*/ 108374 h 1742"/>
                <a:gd name="T58" fmla="*/ 301942 w 2610"/>
                <a:gd name="T59" fmla="*/ 100848 h 1742"/>
                <a:gd name="T60" fmla="*/ 299509 w 2610"/>
                <a:gd name="T61" fmla="*/ 93206 h 174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610" h="1742">
                  <a:moveTo>
                    <a:pt x="123" y="766"/>
                  </a:moveTo>
                  <a:cubicBezTo>
                    <a:pt x="191" y="766"/>
                    <a:pt x="247" y="821"/>
                    <a:pt x="247" y="889"/>
                  </a:cubicBezTo>
                  <a:cubicBezTo>
                    <a:pt x="247" y="957"/>
                    <a:pt x="191" y="1012"/>
                    <a:pt x="123" y="1012"/>
                  </a:cubicBezTo>
                  <a:cubicBezTo>
                    <a:pt x="55" y="1012"/>
                    <a:pt x="0" y="957"/>
                    <a:pt x="0" y="889"/>
                  </a:cubicBezTo>
                  <a:cubicBezTo>
                    <a:pt x="0" y="821"/>
                    <a:pt x="55" y="766"/>
                    <a:pt x="123" y="766"/>
                  </a:cubicBezTo>
                  <a:close/>
                  <a:moveTo>
                    <a:pt x="611" y="766"/>
                  </a:moveTo>
                  <a:cubicBezTo>
                    <a:pt x="679" y="766"/>
                    <a:pt x="734" y="821"/>
                    <a:pt x="734" y="889"/>
                  </a:cubicBezTo>
                  <a:cubicBezTo>
                    <a:pt x="734" y="957"/>
                    <a:pt x="679" y="1012"/>
                    <a:pt x="611" y="1012"/>
                  </a:cubicBezTo>
                  <a:cubicBezTo>
                    <a:pt x="543" y="1012"/>
                    <a:pt x="487" y="957"/>
                    <a:pt x="487" y="889"/>
                  </a:cubicBezTo>
                  <a:cubicBezTo>
                    <a:pt x="487" y="821"/>
                    <a:pt x="543" y="766"/>
                    <a:pt x="611" y="766"/>
                  </a:cubicBezTo>
                  <a:close/>
                  <a:moveTo>
                    <a:pt x="1099" y="766"/>
                  </a:moveTo>
                  <a:cubicBezTo>
                    <a:pt x="1167" y="766"/>
                    <a:pt x="1222" y="821"/>
                    <a:pt x="1222" y="889"/>
                  </a:cubicBezTo>
                  <a:cubicBezTo>
                    <a:pt x="1222" y="957"/>
                    <a:pt x="1167" y="1012"/>
                    <a:pt x="1099" y="1012"/>
                  </a:cubicBezTo>
                  <a:cubicBezTo>
                    <a:pt x="1030" y="1012"/>
                    <a:pt x="975" y="957"/>
                    <a:pt x="975" y="889"/>
                  </a:cubicBezTo>
                  <a:cubicBezTo>
                    <a:pt x="975" y="821"/>
                    <a:pt x="1030" y="766"/>
                    <a:pt x="1099" y="766"/>
                  </a:cubicBezTo>
                  <a:close/>
                  <a:moveTo>
                    <a:pt x="1585" y="766"/>
                  </a:moveTo>
                  <a:cubicBezTo>
                    <a:pt x="1654" y="766"/>
                    <a:pt x="1709" y="821"/>
                    <a:pt x="1709" y="889"/>
                  </a:cubicBezTo>
                  <a:cubicBezTo>
                    <a:pt x="1709" y="957"/>
                    <a:pt x="1654" y="1012"/>
                    <a:pt x="1585" y="1012"/>
                  </a:cubicBezTo>
                  <a:cubicBezTo>
                    <a:pt x="1517" y="1012"/>
                    <a:pt x="1462" y="957"/>
                    <a:pt x="1462" y="889"/>
                  </a:cubicBezTo>
                  <a:cubicBezTo>
                    <a:pt x="1462" y="821"/>
                    <a:pt x="1517" y="766"/>
                    <a:pt x="1585" y="766"/>
                  </a:cubicBezTo>
                  <a:close/>
                  <a:moveTo>
                    <a:pt x="2586" y="805"/>
                  </a:moveTo>
                  <a:lnTo>
                    <a:pt x="1817" y="36"/>
                  </a:lnTo>
                  <a:cubicBezTo>
                    <a:pt x="1782" y="0"/>
                    <a:pt x="1715" y="11"/>
                    <a:pt x="1666" y="59"/>
                  </a:cubicBezTo>
                  <a:cubicBezTo>
                    <a:pt x="1618" y="107"/>
                    <a:pt x="1608" y="175"/>
                    <a:pt x="1643" y="210"/>
                  </a:cubicBezTo>
                  <a:lnTo>
                    <a:pt x="2303" y="871"/>
                  </a:lnTo>
                  <a:lnTo>
                    <a:pt x="1643" y="1531"/>
                  </a:lnTo>
                  <a:cubicBezTo>
                    <a:pt x="1608" y="1566"/>
                    <a:pt x="1618" y="1634"/>
                    <a:pt x="1666" y="1682"/>
                  </a:cubicBezTo>
                  <a:cubicBezTo>
                    <a:pt x="1715" y="1730"/>
                    <a:pt x="1782" y="1741"/>
                    <a:pt x="1817" y="1705"/>
                  </a:cubicBezTo>
                  <a:lnTo>
                    <a:pt x="2587" y="936"/>
                  </a:lnTo>
                  <a:cubicBezTo>
                    <a:pt x="2603" y="920"/>
                    <a:pt x="2609" y="896"/>
                    <a:pt x="2607" y="871"/>
                  </a:cubicBezTo>
                  <a:cubicBezTo>
                    <a:pt x="2609" y="845"/>
                    <a:pt x="2603" y="821"/>
                    <a:pt x="2586" y="8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25" name="矩形 13">
              <a:extLst>
                <a:ext uri="{FF2B5EF4-FFF2-40B4-BE49-F238E27FC236}">
                  <a16:creationId xmlns:a16="http://schemas.microsoft.com/office/drawing/2014/main" id="{F973F172-965D-475F-E37B-035C9979A14F}"/>
                </a:ext>
              </a:extLst>
            </p:cNvPr>
            <p:cNvSpPr/>
            <p:nvPr/>
          </p:nvSpPr>
          <p:spPr>
            <a:xfrm>
              <a:off x="5744990" y="1143846"/>
              <a:ext cx="3111936" cy="803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-</a:t>
              </a:r>
              <a:r>
                <a:rPr lang="zh-CN" altLang="en-US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网络栈通用性（</a:t>
              </a:r>
              <a:r>
                <a:rPr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socket</a:t>
              </a:r>
              <a:r>
                <a:rPr lang="zh-CN" altLang="en-US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）</a:t>
              </a:r>
              <a:endParaRPr lang="en-US" altLang="zh-CN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-</a:t>
              </a:r>
              <a:r>
                <a:rPr lang="zh-CN" altLang="en-US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云原生和运维友好</a:t>
              </a:r>
              <a:endParaRPr lang="en-US" altLang="zh-CN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-</a:t>
              </a:r>
              <a:r>
                <a:rPr lang="zh-CN" altLang="en-US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用户态 </a:t>
              </a:r>
              <a:r>
                <a:rPr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/</a:t>
              </a:r>
              <a:r>
                <a:rPr lang="zh-CN" altLang="en-US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内核 生态</a:t>
              </a:r>
              <a:endParaRPr lang="en-US" altLang="zh-CN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26" name="文本框 14">
              <a:extLst>
                <a:ext uri="{FF2B5EF4-FFF2-40B4-BE49-F238E27FC236}">
                  <a16:creationId xmlns:a16="http://schemas.microsoft.com/office/drawing/2014/main" id="{248BE4D7-4E98-8674-2FE7-BBC92E5ABB20}"/>
                </a:ext>
              </a:extLst>
            </p:cNvPr>
            <p:cNvSpPr txBox="1"/>
            <p:nvPr/>
          </p:nvSpPr>
          <p:spPr>
            <a:xfrm>
              <a:off x="5744990" y="871689"/>
              <a:ext cx="2225450" cy="330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通用性</a:t>
              </a:r>
            </a:p>
          </p:txBody>
        </p:sp>
      </p:grpSp>
      <p:pic>
        <p:nvPicPr>
          <p:cNvPr id="11266" name="Picture 2" descr="What is Linux Socket And How Linux Uses Sockets">
            <a:extLst>
              <a:ext uri="{FF2B5EF4-FFF2-40B4-BE49-F238E27FC236}">
                <a16:creationId xmlns:a16="http://schemas.microsoft.com/office/drawing/2014/main" id="{13B97FF6-8CA1-E473-0EAC-00EC9EB08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2" y="2032573"/>
            <a:ext cx="3735770" cy="171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A1B12E05-3149-EAFA-DBEE-3919F7041CC8}"/>
              </a:ext>
            </a:extLst>
          </p:cNvPr>
          <p:cNvSpPr txBox="1"/>
          <p:nvPr/>
        </p:nvSpPr>
        <p:spPr>
          <a:xfrm>
            <a:off x="8996391" y="4062729"/>
            <a:ext cx="2340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Linux</a:t>
            </a:r>
            <a:r>
              <a:rPr kumimoji="1" lang="zh-CN" altLang="en-US" sz="1600" dirty="0"/>
              <a:t> 内核提供的 </a:t>
            </a:r>
            <a:r>
              <a:rPr kumimoji="1" lang="en-US" altLang="zh-CN" sz="1600" dirty="0"/>
              <a:t>socket</a:t>
            </a:r>
            <a:endParaRPr kumimoji="1" lang="zh-CN" altLang="en-US" sz="1600" dirty="0"/>
          </a:p>
        </p:txBody>
      </p:sp>
      <p:sp>
        <p:nvSpPr>
          <p:cNvPr id="31" name="标题 30">
            <a:extLst>
              <a:ext uri="{FF2B5EF4-FFF2-40B4-BE49-F238E27FC236}">
                <a16:creationId xmlns:a16="http://schemas.microsoft.com/office/drawing/2014/main" id="{295F2269-0580-D0F1-07F4-8FDC1CD3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2" name="标题 2">
            <a:extLst>
              <a:ext uri="{FF2B5EF4-FFF2-40B4-BE49-F238E27FC236}">
                <a16:creationId xmlns:a16="http://schemas.microsoft.com/office/drawing/2014/main" id="{3C0BBDD7-07D9-A616-29DB-565E19FE18AD}"/>
              </a:ext>
            </a:extLst>
          </p:cNvPr>
          <p:cNvSpPr txBox="1">
            <a:spLocks/>
          </p:cNvSpPr>
          <p:nvPr/>
        </p:nvSpPr>
        <p:spPr>
          <a:xfrm>
            <a:off x="301336" y="176829"/>
            <a:ext cx="692465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chemeClr val="bg1"/>
                </a:solidFill>
              </a:rPr>
              <a:t>Linux</a:t>
            </a:r>
            <a:r>
              <a:rPr kumimoji="1" lang="zh-CN" altLang="en-US" dirty="0">
                <a:solidFill>
                  <a:schemeClr val="bg1"/>
                </a:solidFill>
              </a:rPr>
              <a:t> 内核网络栈 </a:t>
            </a:r>
            <a:r>
              <a:rPr kumimoji="1" lang="en-US" altLang="zh-CN" dirty="0">
                <a:solidFill>
                  <a:schemeClr val="bg1"/>
                </a:solidFill>
              </a:rPr>
              <a:t>– </a:t>
            </a:r>
            <a:r>
              <a:rPr kumimoji="1" lang="en" altLang="zh-CN" dirty="0">
                <a:solidFill>
                  <a:schemeClr val="bg1"/>
                </a:solidFill>
              </a:rPr>
              <a:t>No Silver Bullet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170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>
            <a:extLst>
              <a:ext uri="{FF2B5EF4-FFF2-40B4-BE49-F238E27FC236}">
                <a16:creationId xmlns:a16="http://schemas.microsoft.com/office/drawing/2014/main" id="{295F2269-0580-D0F1-07F4-8FDC1CD3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2" name="标题 2">
            <a:extLst>
              <a:ext uri="{FF2B5EF4-FFF2-40B4-BE49-F238E27FC236}">
                <a16:creationId xmlns:a16="http://schemas.microsoft.com/office/drawing/2014/main" id="{3C0BBDD7-07D9-A616-29DB-565E19FE18AD}"/>
              </a:ext>
            </a:extLst>
          </p:cNvPr>
          <p:cNvSpPr txBox="1">
            <a:spLocks/>
          </p:cNvSpPr>
          <p:nvPr/>
        </p:nvSpPr>
        <p:spPr>
          <a:xfrm>
            <a:off x="301336" y="176829"/>
            <a:ext cx="692465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chemeClr val="bg1"/>
                </a:solidFill>
              </a:rPr>
              <a:t>Linux</a:t>
            </a:r>
            <a:r>
              <a:rPr kumimoji="1" lang="zh-CN" altLang="en-US" dirty="0">
                <a:solidFill>
                  <a:schemeClr val="bg1"/>
                </a:solidFill>
              </a:rPr>
              <a:t> 内核网络栈 </a:t>
            </a:r>
            <a:r>
              <a:rPr kumimoji="1" lang="en-US" altLang="zh-CN" dirty="0">
                <a:solidFill>
                  <a:schemeClr val="bg1"/>
                </a:solidFill>
              </a:rPr>
              <a:t>– </a:t>
            </a:r>
            <a:r>
              <a:rPr kumimoji="1" lang="en" altLang="zh-CN" dirty="0">
                <a:solidFill>
                  <a:schemeClr val="bg1"/>
                </a:solidFill>
              </a:rPr>
              <a:t>SMC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FBB815-EFC0-65AF-89F0-DBB650018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29" y="2255443"/>
            <a:ext cx="5153723" cy="41525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C2D3456-11BA-B11C-EEFB-2FE7538FFEB1}"/>
              </a:ext>
            </a:extLst>
          </p:cNvPr>
          <p:cNvSpPr txBox="1"/>
          <p:nvPr/>
        </p:nvSpPr>
        <p:spPr>
          <a:xfrm>
            <a:off x="2107579" y="1347472"/>
            <a:ext cx="7373681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/>
              </a:rPr>
              <a:t>兼容 </a:t>
            </a:r>
            <a:r>
              <a:rPr lang="en-US" altLang="zh-CN" sz="2000" b="1" kern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/>
              </a:rPr>
              <a:t>socket</a:t>
            </a:r>
            <a:r>
              <a:rPr lang="zh-CN" altLang="en-US" sz="2000" b="0" kern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/>
              </a:rPr>
              <a:t>、基于</a:t>
            </a:r>
            <a:r>
              <a:rPr lang="zh-CN" altLang="en-US" sz="2000" b="1" kern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/>
              </a:rPr>
              <a:t>共享内存</a:t>
            </a:r>
            <a:r>
              <a:rPr lang="zh-CN" altLang="en-US" sz="2000" b="0" kern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/>
              </a:rPr>
              <a:t>的</a:t>
            </a:r>
            <a:r>
              <a:rPr lang="zh-CN" altLang="en-US" sz="2000" b="1" kern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/>
              </a:rPr>
              <a:t>软硬件</a:t>
            </a:r>
            <a:r>
              <a:rPr lang="zh-CN" altLang="en-US" sz="2000" kern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/>
              </a:rPr>
              <a:t>协同</a:t>
            </a:r>
            <a:r>
              <a:rPr lang="zh-CN" altLang="en-US" sz="2000" b="1" kern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/>
              </a:rPr>
              <a:t>内核网络协议栈</a:t>
            </a:r>
            <a:endParaRPr lang="en-US" altLang="zh-CN" sz="2000" b="1" kern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Arial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94542E9E-EB63-C727-8515-3F7D97DAF02B}"/>
              </a:ext>
            </a:extLst>
          </p:cNvPr>
          <p:cNvSpPr txBox="1"/>
          <p:nvPr/>
        </p:nvSpPr>
        <p:spPr>
          <a:xfrm>
            <a:off x="6255747" y="2709761"/>
            <a:ext cx="59362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IBM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2017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年开源</a:t>
            </a:r>
            <a:r>
              <a:rPr lang="zh-CN" altLang="en-US" sz="160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并合入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至 </a:t>
            </a: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Linux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，诞生自 </a:t>
            </a: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IBM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s/390</a:t>
            </a:r>
            <a:endParaRPr lang="en-US" sz="16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IETF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7609, AF_SMC 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协议族</a:t>
            </a:r>
            <a:endParaRPr lang="en-US" altLang="zh-CN" sz="16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6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基于</a:t>
            </a:r>
            <a:r>
              <a:rPr lang="zh-CN" altLang="en-US" sz="1600" b="1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共享内存通信模型</a:t>
            </a:r>
            <a:endParaRPr lang="en-US" altLang="zh-CN" sz="1600" b="1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6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RDMA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实现</a:t>
            </a:r>
            <a:r>
              <a:rPr lang="zh-CN" altLang="en-US" sz="1600" b="1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硬件卸载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加速，</a:t>
            </a:r>
            <a:r>
              <a:rPr lang="zh-CN" altLang="en-US" sz="160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未来支持 </a:t>
            </a:r>
            <a:r>
              <a:rPr lang="en-US" altLang="zh-CN" sz="160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CXL</a:t>
            </a:r>
            <a:r>
              <a:rPr lang="zh-CN" altLang="en-US" sz="160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US" altLang="zh-CN" sz="160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/</a:t>
            </a:r>
            <a:r>
              <a:rPr lang="zh-CN" altLang="en-US" sz="160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US" altLang="zh-CN" sz="1600" dirty="0" err="1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virtio</a:t>
            </a:r>
            <a:r>
              <a:rPr lang="en-US" altLang="zh-CN" sz="160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-ism</a:t>
            </a:r>
            <a:r>
              <a:rPr lang="zh-CN" altLang="en-US" sz="160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等</a:t>
            </a:r>
            <a:endParaRPr lang="en-US" altLang="zh-CN" sz="16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6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混合协议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：</a:t>
            </a: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TCP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握手或者回退，</a:t>
            </a: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RDMA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通信</a:t>
            </a:r>
            <a:endParaRPr lang="en-US" altLang="zh-CN" sz="16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algn="l"/>
            <a:endParaRPr lang="en-US" sz="16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兼容 </a:t>
            </a:r>
            <a:r>
              <a:rPr lang="en-US" altLang="zh-CN" sz="160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AF_INET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socket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接口，</a:t>
            </a:r>
            <a:r>
              <a:rPr lang="zh-CN" altLang="en-US" sz="1600" b="1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透明替换 </a:t>
            </a:r>
            <a:r>
              <a:rPr lang="en-US" altLang="zh-CN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TCP</a:t>
            </a:r>
            <a:r>
              <a:rPr lang="zh-CN" altLang="en-US" sz="1600" b="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应用</a:t>
            </a:r>
            <a:endParaRPr lang="en-US" sz="1600" b="0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0C9FB9-BC33-3337-942C-5707B3D5FEBE}"/>
              </a:ext>
            </a:extLst>
          </p:cNvPr>
          <p:cNvSpPr txBox="1"/>
          <p:nvPr/>
        </p:nvSpPr>
        <p:spPr>
          <a:xfrm>
            <a:off x="10415239" y="47922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通用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73E157-86F7-15B6-8F22-AA40B91B1988}"/>
              </a:ext>
            </a:extLst>
          </p:cNvPr>
          <p:cNvSpPr txBox="1"/>
          <p:nvPr/>
        </p:nvSpPr>
        <p:spPr>
          <a:xfrm>
            <a:off x="10859005" y="38300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可扩展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DD98061-DEDB-66E7-3DA5-6314A8E9549E}"/>
              </a:ext>
            </a:extLst>
          </p:cNvPr>
          <p:cNvSpPr txBox="1"/>
          <p:nvPr/>
        </p:nvSpPr>
        <p:spPr>
          <a:xfrm>
            <a:off x="8672793" y="37410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吞吐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4FF2168-5D39-1CBF-C344-7AE669DDD32F}"/>
              </a:ext>
            </a:extLst>
          </p:cNvPr>
          <p:cNvSpPr txBox="1"/>
          <p:nvPr/>
        </p:nvSpPr>
        <p:spPr>
          <a:xfrm>
            <a:off x="9223873" y="37408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时延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671996-A8B1-8A8E-59A2-C50A7EE2B24D}"/>
              </a:ext>
            </a:extLst>
          </p:cNvPr>
          <p:cNvSpPr txBox="1"/>
          <p:nvPr/>
        </p:nvSpPr>
        <p:spPr>
          <a:xfrm>
            <a:off x="9158094" y="29325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通用</a:t>
            </a:r>
          </a:p>
        </p:txBody>
      </p:sp>
    </p:spTree>
    <p:extLst>
      <p:ext uri="{BB962C8B-B14F-4D97-AF65-F5344CB8AC3E}">
        <p14:creationId xmlns:p14="http://schemas.microsoft.com/office/powerpoint/2010/main" val="88597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2555240" y="2547547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2419259" y="2420256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34061" y="3602625"/>
            <a:ext cx="403187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z="5400" spc="600" dirty="0">
                <a:solidFill>
                  <a:schemeClr val="bg1"/>
                </a:solidFill>
                <a:latin typeface="Microsoft YaHei W7" charset="0"/>
                <a:ea typeface="Microsoft YaHei W7" charset="0"/>
              </a:rPr>
              <a:t>原理和实现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662268" y="3514836"/>
            <a:ext cx="2975429" cy="1132114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4662104" y="2868528"/>
            <a:ext cx="27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dirty="0">
                <a:solidFill>
                  <a:srgbClr val="C705FB"/>
                </a:solidFill>
              </a:rPr>
              <a:t>Part Two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815465" y="43815"/>
            <a:ext cx="1342390" cy="644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Microsoft YaHei Regular" panose="020B0503020204020204" charset="-122"/>
                <a:ea typeface="Microsoft YaHei Regular" panose="020B0503020204020204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1962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1090</Words>
  <Application>Microsoft Macintosh PowerPoint</Application>
  <PresentationFormat>宽屏</PresentationFormat>
  <Paragraphs>220</Paragraphs>
  <Slides>23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等线</vt:lpstr>
      <vt:lpstr>等线 Light</vt:lpstr>
      <vt:lpstr>Microsoft YaHei</vt:lpstr>
      <vt:lpstr>Alibaba PuHuiTi 2.0 55 Regular</vt:lpstr>
      <vt:lpstr>Alibaba PuHuiTi B</vt:lpstr>
      <vt:lpstr>Alibaba PuHuiTi R</vt:lpstr>
      <vt:lpstr>Microsoft YaHei Regular</vt:lpstr>
      <vt:lpstr>Microsoft YaHei W7</vt:lpstr>
      <vt:lpstr>Source Han Sans SC</vt:lpstr>
      <vt:lpstr>Arial</vt:lpstr>
      <vt:lpstr>Helvetica</vt:lpstr>
      <vt:lpstr>Helvetica Neue</vt:lpstr>
      <vt:lpstr>Source Code Pro</vt:lpstr>
      <vt:lpstr>Office 主题​​</vt:lpstr>
      <vt:lpstr>1_Office 主题​​</vt:lpstr>
      <vt:lpstr>SMC 云上高性能 Linux 网络栈</vt:lpstr>
      <vt:lpstr>PowerPoint 演示文稿</vt:lpstr>
      <vt:lpstr>PowerPoint 演示文稿</vt:lpstr>
      <vt:lpstr>Linux 内核网络栈 – TCP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297</cp:revision>
  <dcterms:created xsi:type="dcterms:W3CDTF">2023-10-17T07:31:33Z</dcterms:created>
  <dcterms:modified xsi:type="dcterms:W3CDTF">2023-10-27T05:28:54Z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EE8BC0210367E45A15342E65FCD5AF80</vt:lpwstr>
  </property>
  <property fmtid="{D5CDD505-2E9C-101B-9397-08002B2CF9AE}" pid="3" name="KSOProductBuildVer">
    <vt:lpwstr>2052-5.1.1.7662</vt:lpwstr>
  </property>
</Properties>
</file>